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4.xml" ContentType="application/vnd.openxmlformats-officedocument.drawingml.chartshap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60" r:id="rId3"/>
    <p:sldId id="258" r:id="rId4"/>
    <p:sldId id="261" r:id="rId5"/>
    <p:sldId id="287" r:id="rId6"/>
    <p:sldId id="289" r:id="rId7"/>
    <p:sldId id="263" r:id="rId8"/>
    <p:sldId id="264" r:id="rId9"/>
    <p:sldId id="265" r:id="rId10"/>
    <p:sldId id="267" r:id="rId11"/>
    <p:sldId id="268" r:id="rId12"/>
    <p:sldId id="269" r:id="rId13"/>
    <p:sldId id="270" r:id="rId14"/>
    <p:sldId id="271" r:id="rId15"/>
    <p:sldId id="273" r:id="rId16"/>
    <p:sldId id="272" r:id="rId17"/>
    <p:sldId id="274" r:id="rId18"/>
    <p:sldId id="275" r:id="rId19"/>
    <p:sldId id="276" r:id="rId20"/>
    <p:sldId id="27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85C6A1-5B23-4B09-A36F-D163CD492159}" v="9" dt="2021-07-06T13:23:32.0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77" autoAdjust="0"/>
    <p:restoredTop sz="86421" autoAdjust="0"/>
  </p:normalViewPr>
  <p:slideViewPr>
    <p:cSldViewPr snapToGrid="0">
      <p:cViewPr varScale="1">
        <p:scale>
          <a:sx n="139" d="100"/>
          <a:sy n="139" d="100"/>
        </p:scale>
        <p:origin x="2248" y="88"/>
      </p:cViewPr>
      <p:guideLst/>
    </p:cSldViewPr>
  </p:slideViewPr>
  <p:outlineViewPr>
    <p:cViewPr>
      <p:scale>
        <a:sx n="33" d="100"/>
        <a:sy n="33" d="100"/>
      </p:scale>
      <p:origin x="0" y="0"/>
    </p:cViewPr>
    <p:sldLst>
      <p:sld r:id="rId1" collapse="1"/>
    </p:sldLst>
  </p:outlineViewPr>
  <p:notesTextViewPr>
    <p:cViewPr>
      <p:scale>
        <a:sx n="3" d="2"/>
        <a:sy n="3" d="2"/>
      </p:scale>
      <p:origin x="0" y="0"/>
    </p:cViewPr>
  </p:notesTextViewPr>
  <p:sorterViewPr>
    <p:cViewPr>
      <p:scale>
        <a:sx n="120" d="100"/>
        <a:sy n="120" d="100"/>
      </p:scale>
      <p:origin x="0" y="0"/>
    </p:cViewPr>
  </p:sorterViewPr>
  <p:notesViewPr>
    <p:cSldViewPr snapToGrid="0">
      <p:cViewPr varScale="1">
        <p:scale>
          <a:sx n="88" d="100"/>
          <a:sy n="88" d="100"/>
        </p:scale>
        <p:origin x="3822"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_rels/viewProps.xml.rels><?xml version="1.0" encoding="UTF-8" standalone="yes"?>
<Relationships xmlns="http://schemas.openxmlformats.org/package/2006/relationships"><Relationship Id="rId1" Type="http://schemas.openxmlformats.org/officeDocument/2006/relationships/slide" Target="slides/slide1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Heap" userId="07ffc6ae5f5a7716" providerId="LiveId" clId="{3185C6A1-5B23-4B09-A36F-D163CD492159}"/>
    <pc:docChg chg="undo custSel delSld modSld">
      <pc:chgData name="Ian Heap" userId="07ffc6ae5f5a7716" providerId="LiveId" clId="{3185C6A1-5B23-4B09-A36F-D163CD492159}" dt="2021-07-06T13:33:42.780" v="47" actId="6549"/>
      <pc:docMkLst>
        <pc:docMk/>
      </pc:docMkLst>
      <pc:sldChg chg="modSp mod">
        <pc:chgData name="Ian Heap" userId="07ffc6ae5f5a7716" providerId="LiveId" clId="{3185C6A1-5B23-4B09-A36F-D163CD492159}" dt="2021-07-06T13:33:42.780" v="47" actId="6549"/>
        <pc:sldMkLst>
          <pc:docMk/>
          <pc:sldMk cId="2512744008" sldId="256"/>
        </pc:sldMkLst>
        <pc:spChg chg="mod">
          <ac:chgData name="Ian Heap" userId="07ffc6ae5f5a7716" providerId="LiveId" clId="{3185C6A1-5B23-4B09-A36F-D163CD492159}" dt="2021-07-06T13:33:32.151" v="46" actId="20577"/>
          <ac:spMkLst>
            <pc:docMk/>
            <pc:sldMk cId="2512744008" sldId="256"/>
            <ac:spMk id="2" creationId="{00000000-0000-0000-0000-000000000000}"/>
          </ac:spMkLst>
        </pc:spChg>
        <pc:spChg chg="mod">
          <ac:chgData name="Ian Heap" userId="07ffc6ae5f5a7716" providerId="LiveId" clId="{3185C6A1-5B23-4B09-A36F-D163CD492159}" dt="2021-07-06T13:33:42.780" v="47" actId="6549"/>
          <ac:spMkLst>
            <pc:docMk/>
            <pc:sldMk cId="2512744008" sldId="256"/>
            <ac:spMk id="3" creationId="{00000000-0000-0000-0000-000000000000}"/>
          </ac:spMkLst>
        </pc:spChg>
      </pc:sldChg>
      <pc:sldChg chg="addSp delSp modSp mod">
        <pc:chgData name="Ian Heap" userId="07ffc6ae5f5a7716" providerId="LiveId" clId="{3185C6A1-5B23-4B09-A36F-D163CD492159}" dt="2021-07-06T13:23:32.056" v="35"/>
        <pc:sldMkLst>
          <pc:docMk/>
          <pc:sldMk cId="2559813034" sldId="258"/>
        </pc:sldMkLst>
        <pc:spChg chg="add del mod">
          <ac:chgData name="Ian Heap" userId="07ffc6ae5f5a7716" providerId="LiveId" clId="{3185C6A1-5B23-4B09-A36F-D163CD492159}" dt="2021-07-06T13:23:30.260" v="33" actId="478"/>
          <ac:spMkLst>
            <pc:docMk/>
            <pc:sldMk cId="2559813034" sldId="258"/>
            <ac:spMk id="3" creationId="{9EFAA566-0DEE-432A-AFF9-25BB5FC7BA2D}"/>
          </ac:spMkLst>
        </pc:spChg>
        <pc:graphicFrameChg chg="add del mod">
          <ac:chgData name="Ian Heap" userId="07ffc6ae5f5a7716" providerId="LiveId" clId="{3185C6A1-5B23-4B09-A36F-D163CD492159}" dt="2021-07-06T13:23:25.320" v="31" actId="478"/>
          <ac:graphicFrameMkLst>
            <pc:docMk/>
            <pc:sldMk cId="2559813034" sldId="258"/>
            <ac:graphicFrameMk id="4" creationId="{00000000-0008-0000-0E00-000007000000}"/>
          </ac:graphicFrameMkLst>
        </pc:graphicFrameChg>
        <pc:graphicFrameChg chg="add mod">
          <ac:chgData name="Ian Heap" userId="07ffc6ae5f5a7716" providerId="LiveId" clId="{3185C6A1-5B23-4B09-A36F-D163CD492159}" dt="2021-07-06T13:23:32.056" v="35"/>
          <ac:graphicFrameMkLst>
            <pc:docMk/>
            <pc:sldMk cId="2559813034" sldId="258"/>
            <ac:graphicFrameMk id="5" creationId="{00000000-0008-0000-0E00-000007000000}"/>
          </ac:graphicFrameMkLst>
        </pc:graphicFrameChg>
        <pc:picChg chg="del">
          <ac:chgData name="Ian Heap" userId="07ffc6ae5f5a7716" providerId="LiveId" clId="{3185C6A1-5B23-4B09-A36F-D163CD492159}" dt="2021-07-06T13:23:28.476" v="32" actId="478"/>
          <ac:picMkLst>
            <pc:docMk/>
            <pc:sldMk cId="2559813034" sldId="258"/>
            <ac:picMk id="2" creationId="{E9550953-3E2B-4003-9034-F1AFDB9AC789}"/>
          </ac:picMkLst>
        </pc:picChg>
      </pc:sldChg>
      <pc:sldChg chg="addSp delSp modSp mod">
        <pc:chgData name="Ian Heap" userId="07ffc6ae5f5a7716" providerId="LiveId" clId="{3185C6A1-5B23-4B09-A36F-D163CD492159}" dt="2021-07-06T13:00:23.828" v="28"/>
        <pc:sldMkLst>
          <pc:docMk/>
          <pc:sldMk cId="2043514357" sldId="274"/>
        </pc:sldMkLst>
        <pc:spChg chg="add mod">
          <ac:chgData name="Ian Heap" userId="07ffc6ae5f5a7716" providerId="LiveId" clId="{3185C6A1-5B23-4B09-A36F-D163CD492159}" dt="2021-07-06T10:16:07.824" v="19" actId="1076"/>
          <ac:spMkLst>
            <pc:docMk/>
            <pc:sldMk cId="2043514357" sldId="274"/>
            <ac:spMk id="3" creationId="{1147919A-8088-46E9-8A52-E4B11302B79E}"/>
          </ac:spMkLst>
        </pc:spChg>
        <pc:graphicFrameChg chg="add mod">
          <ac:chgData name="Ian Heap" userId="07ffc6ae5f5a7716" providerId="LiveId" clId="{3185C6A1-5B23-4B09-A36F-D163CD492159}" dt="2021-07-06T13:00:23.828" v="28"/>
          <ac:graphicFrameMkLst>
            <pc:docMk/>
            <pc:sldMk cId="2043514357" sldId="274"/>
            <ac:graphicFrameMk id="5" creationId="{00000000-0008-0000-1500-000002000000}"/>
          </ac:graphicFrameMkLst>
        </pc:graphicFrameChg>
        <pc:picChg chg="del">
          <ac:chgData name="Ian Heap" userId="07ffc6ae5f5a7716" providerId="LiveId" clId="{3185C6A1-5B23-4B09-A36F-D163CD492159}" dt="2021-07-06T13:00:21.813" v="26" actId="478"/>
          <ac:picMkLst>
            <pc:docMk/>
            <pc:sldMk cId="2043514357" sldId="274"/>
            <ac:picMk id="4" creationId="{1C58C16D-6E85-425E-8D7B-FB353DCB6B43}"/>
          </ac:picMkLst>
        </pc:picChg>
      </pc:sldChg>
      <pc:sldChg chg="addSp delSp modSp mod">
        <pc:chgData name="Ian Heap" userId="07ffc6ae5f5a7716" providerId="LiveId" clId="{3185C6A1-5B23-4B09-A36F-D163CD492159}" dt="2021-07-06T10:29:22.586" v="25" actId="1076"/>
        <pc:sldMkLst>
          <pc:docMk/>
          <pc:sldMk cId="2569791250" sldId="275"/>
        </pc:sldMkLst>
        <pc:spChg chg="add del mod">
          <ac:chgData name="Ian Heap" userId="07ffc6ae5f5a7716" providerId="LiveId" clId="{3185C6A1-5B23-4B09-A36F-D163CD492159}" dt="2021-07-06T10:29:17.977" v="24" actId="478"/>
          <ac:spMkLst>
            <pc:docMk/>
            <pc:sldMk cId="2569791250" sldId="275"/>
            <ac:spMk id="3" creationId="{F5C514BA-E193-4E96-BC3C-312963E01915}"/>
          </ac:spMkLst>
        </pc:spChg>
        <pc:picChg chg="del">
          <ac:chgData name="Ian Heap" userId="07ffc6ae5f5a7716" providerId="LiveId" clId="{3185C6A1-5B23-4B09-A36F-D163CD492159}" dt="2021-07-06T10:29:12.322" v="22" actId="478"/>
          <ac:picMkLst>
            <pc:docMk/>
            <pc:sldMk cId="2569791250" sldId="275"/>
            <ac:picMk id="2" creationId="{42DDFB50-9E37-44F7-B218-D5B9248AA84F}"/>
          </ac:picMkLst>
        </pc:picChg>
        <pc:picChg chg="add mod">
          <ac:chgData name="Ian Heap" userId="07ffc6ae5f5a7716" providerId="LiveId" clId="{3185C6A1-5B23-4B09-A36F-D163CD492159}" dt="2021-07-06T10:29:22.586" v="25" actId="1076"/>
          <ac:picMkLst>
            <pc:docMk/>
            <pc:sldMk cId="2569791250" sldId="275"/>
            <ac:picMk id="4" creationId="{3C0CE19A-F6D1-4892-A2B9-44778C08CC5D}"/>
          </ac:picMkLst>
        </pc:picChg>
      </pc:sldChg>
      <pc:sldChg chg="addSp modSp del mod">
        <pc:chgData name="Ian Heap" userId="07ffc6ae5f5a7716" providerId="LiveId" clId="{3185C6A1-5B23-4B09-A36F-D163CD492159}" dt="2021-07-06T13:23:51.178" v="36" actId="47"/>
        <pc:sldMkLst>
          <pc:docMk/>
          <pc:sldMk cId="1120352028" sldId="288"/>
        </pc:sldMkLst>
        <pc:spChg chg="add mod">
          <ac:chgData name="Ian Heap" userId="07ffc6ae5f5a7716" providerId="LiveId" clId="{3185C6A1-5B23-4B09-A36F-D163CD492159}" dt="2021-07-06T10:15:25.168" v="17" actId="1076"/>
          <ac:spMkLst>
            <pc:docMk/>
            <pc:sldMk cId="1120352028" sldId="288"/>
            <ac:spMk id="4" creationId="{7A1F7903-32B9-463D-9390-117AFA935239}"/>
          </ac:spMkLst>
        </pc:spChg>
      </pc:sldChg>
      <pc:sldChg chg="del">
        <pc:chgData name="Ian Heap" userId="07ffc6ae5f5a7716" providerId="LiveId" clId="{3185C6A1-5B23-4B09-A36F-D163CD492159}" dt="2021-07-06T10:11:23.853" v="0" actId="47"/>
        <pc:sldMkLst>
          <pc:docMk/>
          <pc:sldMk cId="991614049" sldId="290"/>
        </pc:sldMkLst>
      </pc:sldChg>
      <pc:sldChg chg="del">
        <pc:chgData name="Ian Heap" userId="07ffc6ae5f5a7716" providerId="LiveId" clId="{3185C6A1-5B23-4B09-A36F-D163CD492159}" dt="2021-07-06T10:11:38.494" v="1" actId="47"/>
        <pc:sldMkLst>
          <pc:docMk/>
          <pc:sldMk cId="657610912" sldId="291"/>
        </pc:sldMkLst>
      </pc:sldChg>
      <pc:sldChg chg="del">
        <pc:chgData name="Ian Heap" userId="07ffc6ae5f5a7716" providerId="LiveId" clId="{3185C6A1-5B23-4B09-A36F-D163CD492159}" dt="2021-07-06T10:12:42.604" v="2" actId="47"/>
        <pc:sldMkLst>
          <pc:docMk/>
          <pc:sldMk cId="2073381868" sldId="292"/>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d.docs.live.net/07ffc6ae5f5a7716/Documents/Resistance/July%202021%20Resistance%20Graphs%20SQL%20Connect%202021.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07ffc6ae5f5a7716/Documents/Resistance/2021%20Resistance%20Graphs%20SQL%20Connect%202021.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https://d.docs.live.net/07ffc6ae5f5a7716/Documents/Resistance/July%202021%20Resistance%20Graphs%20SQL%20Connect%202021.xlsx"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https://d.docs.live.net/07ffc6ae5f5a7716/Documents/Resistance/2021%20Resistance%20Graphs%20SQL%20Connect%202021.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052456772356307"/>
          <c:y val="0.14548089822105567"/>
          <c:w val="0.84049230167532896"/>
          <c:h val="0.72242344706911621"/>
        </c:manualLayout>
      </c:layout>
      <c:scatterChart>
        <c:scatterStyle val="lineMarker"/>
        <c:varyColors val="0"/>
        <c:ser>
          <c:idx val="1"/>
          <c:order val="0"/>
          <c:tx>
            <c:strRef>
              <c:f>SOAGraph!$E$4</c:f>
              <c:strCache>
                <c:ptCount val="1"/>
                <c:pt idx="0">
                  <c:v>ACCase Inhibitors (HRAC 1)</c:v>
                </c:pt>
              </c:strCache>
            </c:strRef>
          </c:tx>
          <c:spPr>
            <a:ln w="38100" cap="rnd">
              <a:solidFill>
                <a:srgbClr val="00FF00"/>
              </a:solidFill>
              <a:round/>
            </a:ln>
            <a:effectLst>
              <a:outerShdw blurRad="57150" dist="19050" dir="5400000" algn="ctr" rotWithShape="0">
                <a:srgbClr val="000000">
                  <a:alpha val="63000"/>
                </a:srgbClr>
              </a:outerShdw>
            </a:effectLst>
          </c:spPr>
          <c:marker>
            <c:symbol val="none"/>
          </c:marker>
          <c:xVal>
            <c:numRef>
              <c:f>SOAGraph!$C$6:$C$55</c:f>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f>SOAGraph!$E$6:$E$55</c:f>
              <c:numCache>
                <c:formatCode>General</c:formatCode>
                <c:ptCount val="50"/>
                <c:pt idx="0">
                  <c:v>0</c:v>
                </c:pt>
                <c:pt idx="1">
                  <c:v>0</c:v>
                </c:pt>
                <c:pt idx="2">
                  <c:v>0</c:v>
                </c:pt>
                <c:pt idx="3">
                  <c:v>0</c:v>
                </c:pt>
                <c:pt idx="4">
                  <c:v>0</c:v>
                </c:pt>
                <c:pt idx="5">
                  <c:v>0</c:v>
                </c:pt>
                <c:pt idx="6">
                  <c:v>0</c:v>
                </c:pt>
                <c:pt idx="7">
                  <c:v>0</c:v>
                </c:pt>
                <c:pt idx="8">
                  <c:v>0</c:v>
                </c:pt>
                <c:pt idx="9">
                  <c:v>0</c:v>
                </c:pt>
                <c:pt idx="10">
                  <c:v>0</c:v>
                </c:pt>
                <c:pt idx="11">
                  <c:v>2</c:v>
                </c:pt>
                <c:pt idx="12">
                  <c:v>2</c:v>
                </c:pt>
                <c:pt idx="13">
                  <c:v>2</c:v>
                </c:pt>
                <c:pt idx="14">
                  <c:v>3</c:v>
                </c:pt>
                <c:pt idx="15">
                  <c:v>3</c:v>
                </c:pt>
                <c:pt idx="16">
                  <c:v>4</c:v>
                </c:pt>
                <c:pt idx="17">
                  <c:v>4</c:v>
                </c:pt>
                <c:pt idx="18">
                  <c:v>5</c:v>
                </c:pt>
                <c:pt idx="19">
                  <c:v>6</c:v>
                </c:pt>
                <c:pt idx="20">
                  <c:v>9</c:v>
                </c:pt>
                <c:pt idx="21">
                  <c:v>10</c:v>
                </c:pt>
                <c:pt idx="22">
                  <c:v>12</c:v>
                </c:pt>
                <c:pt idx="23">
                  <c:v>13</c:v>
                </c:pt>
                <c:pt idx="24">
                  <c:v>13</c:v>
                </c:pt>
                <c:pt idx="25">
                  <c:v>17</c:v>
                </c:pt>
                <c:pt idx="26">
                  <c:v>20</c:v>
                </c:pt>
                <c:pt idx="27">
                  <c:v>22</c:v>
                </c:pt>
                <c:pt idx="28">
                  <c:v>26</c:v>
                </c:pt>
                <c:pt idx="29">
                  <c:v>29</c:v>
                </c:pt>
                <c:pt idx="30">
                  <c:v>31</c:v>
                </c:pt>
                <c:pt idx="31">
                  <c:v>33</c:v>
                </c:pt>
                <c:pt idx="32">
                  <c:v>33</c:v>
                </c:pt>
                <c:pt idx="33">
                  <c:v>33</c:v>
                </c:pt>
                <c:pt idx="34">
                  <c:v>35</c:v>
                </c:pt>
                <c:pt idx="35">
                  <c:v>35</c:v>
                </c:pt>
                <c:pt idx="36">
                  <c:v>36</c:v>
                </c:pt>
                <c:pt idx="37">
                  <c:v>36</c:v>
                </c:pt>
                <c:pt idx="38">
                  <c:v>40</c:v>
                </c:pt>
                <c:pt idx="39">
                  <c:v>43</c:v>
                </c:pt>
                <c:pt idx="40">
                  <c:v>43</c:v>
                </c:pt>
                <c:pt idx="41">
                  <c:v>44</c:v>
                </c:pt>
                <c:pt idx="42">
                  <c:v>44</c:v>
                </c:pt>
                <c:pt idx="43">
                  <c:v>47</c:v>
                </c:pt>
                <c:pt idx="44">
                  <c:v>47</c:v>
                </c:pt>
                <c:pt idx="45">
                  <c:v>48</c:v>
                </c:pt>
                <c:pt idx="46">
                  <c:v>49</c:v>
                </c:pt>
                <c:pt idx="47">
                  <c:v>49</c:v>
                </c:pt>
                <c:pt idx="48">
                  <c:v>49</c:v>
                </c:pt>
                <c:pt idx="49">
                  <c:v>49</c:v>
                </c:pt>
              </c:numCache>
            </c:numRef>
          </c:yVal>
          <c:smooth val="0"/>
          <c:extLst>
            <c:ext xmlns:c16="http://schemas.microsoft.com/office/drawing/2014/chart" uri="{C3380CC4-5D6E-409C-BE32-E72D297353CC}">
              <c16:uniqueId val="{00000000-AA16-49D4-AC71-1B8C9C6F5D94}"/>
            </c:ext>
          </c:extLst>
        </c:ser>
        <c:ser>
          <c:idx val="2"/>
          <c:order val="1"/>
          <c:tx>
            <c:strRef>
              <c:f>SOAGraph!$F$4</c:f>
              <c:strCache>
                <c:ptCount val="1"/>
                <c:pt idx="0">
                  <c:v>ALS Inhibitors (HRAC 2)</c:v>
                </c:pt>
              </c:strCache>
            </c:strRef>
          </c:tx>
          <c:spPr>
            <a:ln w="38100" cap="rnd">
              <a:solidFill>
                <a:srgbClr val="FF0000"/>
              </a:solidFill>
              <a:round/>
            </a:ln>
            <a:effectLst>
              <a:outerShdw blurRad="57150" dist="19050" dir="5400000" algn="ctr" rotWithShape="0">
                <a:srgbClr val="000000">
                  <a:alpha val="63000"/>
                </a:srgbClr>
              </a:outerShdw>
            </a:effectLst>
          </c:spPr>
          <c:marker>
            <c:symbol val="none"/>
          </c:marker>
          <c:xVal>
            <c:numRef>
              <c:f>SOAGraph!$C$6:$C$55</c:f>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f>SOAGraph!$F$6:$F$55</c:f>
              <c:numCache>
                <c:formatCode>General</c:formatCode>
                <c:ptCount val="50"/>
                <c:pt idx="0">
                  <c:v>0</c:v>
                </c:pt>
                <c:pt idx="1">
                  <c:v>0</c:v>
                </c:pt>
                <c:pt idx="2">
                  <c:v>0</c:v>
                </c:pt>
                <c:pt idx="3">
                  <c:v>0</c:v>
                </c:pt>
                <c:pt idx="4">
                  <c:v>0</c:v>
                </c:pt>
                <c:pt idx="5">
                  <c:v>0</c:v>
                </c:pt>
                <c:pt idx="6">
                  <c:v>0</c:v>
                </c:pt>
                <c:pt idx="7">
                  <c:v>0</c:v>
                </c:pt>
                <c:pt idx="8">
                  <c:v>0</c:v>
                </c:pt>
                <c:pt idx="9">
                  <c:v>0</c:v>
                </c:pt>
                <c:pt idx="10">
                  <c:v>0</c:v>
                </c:pt>
                <c:pt idx="11">
                  <c:v>1</c:v>
                </c:pt>
                <c:pt idx="12">
                  <c:v>1</c:v>
                </c:pt>
                <c:pt idx="13">
                  <c:v>2</c:v>
                </c:pt>
                <c:pt idx="14">
                  <c:v>2</c:v>
                </c:pt>
                <c:pt idx="15">
                  <c:v>3</c:v>
                </c:pt>
                <c:pt idx="16">
                  <c:v>6</c:v>
                </c:pt>
                <c:pt idx="17">
                  <c:v>8</c:v>
                </c:pt>
                <c:pt idx="18">
                  <c:v>11</c:v>
                </c:pt>
                <c:pt idx="19">
                  <c:v>13</c:v>
                </c:pt>
                <c:pt idx="20">
                  <c:v>15</c:v>
                </c:pt>
                <c:pt idx="21">
                  <c:v>18</c:v>
                </c:pt>
                <c:pt idx="22">
                  <c:v>32</c:v>
                </c:pt>
                <c:pt idx="23">
                  <c:v>37</c:v>
                </c:pt>
                <c:pt idx="24">
                  <c:v>41</c:v>
                </c:pt>
                <c:pt idx="25">
                  <c:v>54</c:v>
                </c:pt>
                <c:pt idx="26">
                  <c:v>63</c:v>
                </c:pt>
                <c:pt idx="27">
                  <c:v>69</c:v>
                </c:pt>
                <c:pt idx="28">
                  <c:v>73</c:v>
                </c:pt>
                <c:pt idx="29">
                  <c:v>81</c:v>
                </c:pt>
                <c:pt idx="30">
                  <c:v>85</c:v>
                </c:pt>
                <c:pt idx="31">
                  <c:v>88</c:v>
                </c:pt>
                <c:pt idx="32">
                  <c:v>89</c:v>
                </c:pt>
                <c:pt idx="33">
                  <c:v>98</c:v>
                </c:pt>
                <c:pt idx="34">
                  <c:v>105</c:v>
                </c:pt>
                <c:pt idx="35">
                  <c:v>109</c:v>
                </c:pt>
                <c:pt idx="36">
                  <c:v>116</c:v>
                </c:pt>
                <c:pt idx="37">
                  <c:v>119</c:v>
                </c:pt>
                <c:pt idx="38">
                  <c:v>125</c:v>
                </c:pt>
                <c:pt idx="39">
                  <c:v>133</c:v>
                </c:pt>
                <c:pt idx="40">
                  <c:v>140</c:v>
                </c:pt>
                <c:pt idx="41">
                  <c:v>149</c:v>
                </c:pt>
                <c:pt idx="42">
                  <c:v>153</c:v>
                </c:pt>
                <c:pt idx="43">
                  <c:v>160</c:v>
                </c:pt>
                <c:pt idx="44">
                  <c:v>161</c:v>
                </c:pt>
                <c:pt idx="45">
                  <c:v>161</c:v>
                </c:pt>
                <c:pt idx="46">
                  <c:v>162</c:v>
                </c:pt>
                <c:pt idx="47">
                  <c:v>164</c:v>
                </c:pt>
                <c:pt idx="48">
                  <c:v>166</c:v>
                </c:pt>
                <c:pt idx="49">
                  <c:v>167</c:v>
                </c:pt>
              </c:numCache>
            </c:numRef>
          </c:yVal>
          <c:smooth val="0"/>
          <c:extLst>
            <c:ext xmlns:c16="http://schemas.microsoft.com/office/drawing/2014/chart" uri="{C3380CC4-5D6E-409C-BE32-E72D297353CC}">
              <c16:uniqueId val="{00000001-AA16-49D4-AC71-1B8C9C6F5D94}"/>
            </c:ext>
          </c:extLst>
        </c:ser>
        <c:ser>
          <c:idx val="6"/>
          <c:order val="2"/>
          <c:tx>
            <c:strRef>
              <c:f>SOAGraph!$J$4</c:f>
              <c:strCache>
                <c:ptCount val="1"/>
                <c:pt idx="0">
                  <c:v>EPSP Synthase Inhibitors (HRAC 9)</c:v>
                </c:pt>
              </c:strCache>
            </c:strRef>
          </c:tx>
          <c:spPr>
            <a:ln w="38100" cap="rnd">
              <a:solidFill>
                <a:srgbClr val="0099FF"/>
              </a:solidFill>
              <a:round/>
            </a:ln>
            <a:effectLst>
              <a:outerShdw blurRad="57150" dist="19050" dir="5400000" algn="ctr" rotWithShape="0">
                <a:srgbClr val="000000">
                  <a:alpha val="63000"/>
                </a:srgbClr>
              </a:outerShdw>
            </a:effectLst>
          </c:spPr>
          <c:marker>
            <c:symbol val="none"/>
          </c:marker>
          <c:xVal>
            <c:numRef>
              <c:f>SOAGraph!$C$6:$C$55</c:f>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f>SOAGraph!$J$6:$J$55</c:f>
              <c:numCache>
                <c:formatCode>General</c:formatCode>
                <c:ptCount val="5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1</c:v>
                </c:pt>
                <c:pt idx="26">
                  <c:v>2</c:v>
                </c:pt>
                <c:pt idx="27">
                  <c:v>2</c:v>
                </c:pt>
                <c:pt idx="28">
                  <c:v>2</c:v>
                </c:pt>
                <c:pt idx="29">
                  <c:v>3</c:v>
                </c:pt>
                <c:pt idx="30">
                  <c:v>4</c:v>
                </c:pt>
                <c:pt idx="31">
                  <c:v>4</c:v>
                </c:pt>
                <c:pt idx="32">
                  <c:v>6</c:v>
                </c:pt>
                <c:pt idx="33">
                  <c:v>9</c:v>
                </c:pt>
                <c:pt idx="34">
                  <c:v>14</c:v>
                </c:pt>
                <c:pt idx="35">
                  <c:v>14</c:v>
                </c:pt>
                <c:pt idx="36">
                  <c:v>16</c:v>
                </c:pt>
                <c:pt idx="37">
                  <c:v>19</c:v>
                </c:pt>
                <c:pt idx="38">
                  <c:v>20</c:v>
                </c:pt>
                <c:pt idx="39">
                  <c:v>25</c:v>
                </c:pt>
                <c:pt idx="40">
                  <c:v>26</c:v>
                </c:pt>
                <c:pt idx="41">
                  <c:v>28</c:v>
                </c:pt>
                <c:pt idx="42">
                  <c:v>29</c:v>
                </c:pt>
                <c:pt idx="43">
                  <c:v>34</c:v>
                </c:pt>
                <c:pt idx="44">
                  <c:v>38</c:v>
                </c:pt>
                <c:pt idx="45">
                  <c:v>40</c:v>
                </c:pt>
                <c:pt idx="46">
                  <c:v>42</c:v>
                </c:pt>
                <c:pt idx="47">
                  <c:v>48</c:v>
                </c:pt>
                <c:pt idx="48">
                  <c:v>52</c:v>
                </c:pt>
                <c:pt idx="49">
                  <c:v>53</c:v>
                </c:pt>
              </c:numCache>
            </c:numRef>
          </c:yVal>
          <c:smooth val="0"/>
          <c:extLst>
            <c:ext xmlns:c16="http://schemas.microsoft.com/office/drawing/2014/chart" uri="{C3380CC4-5D6E-409C-BE32-E72D297353CC}">
              <c16:uniqueId val="{00000002-AA16-49D4-AC71-1B8C9C6F5D94}"/>
            </c:ext>
          </c:extLst>
        </c:ser>
        <c:ser>
          <c:idx val="8"/>
          <c:order val="3"/>
          <c:tx>
            <c:strRef>
              <c:f>SOAGraph!$L$4</c:f>
              <c:strCache>
                <c:ptCount val="1"/>
                <c:pt idx="0">
                  <c:v>Synthetic Auxins (HRAC 4)</c:v>
                </c:pt>
              </c:strCache>
            </c:strRef>
          </c:tx>
          <c:spPr>
            <a:ln w="38100" cap="rnd">
              <a:solidFill>
                <a:srgbClr val="644529"/>
              </a:solidFill>
              <a:round/>
            </a:ln>
            <a:effectLst>
              <a:outerShdw blurRad="57150" dist="19050" dir="5400000" algn="ctr" rotWithShape="0">
                <a:srgbClr val="000000">
                  <a:alpha val="63000"/>
                </a:srgbClr>
              </a:outerShdw>
            </a:effectLst>
          </c:spPr>
          <c:marker>
            <c:symbol val="none"/>
          </c:marker>
          <c:xVal>
            <c:numRef>
              <c:f>SOAGraph!$C$6:$C$55</c:f>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f>SOAGraph!$L$6:$L$55</c:f>
              <c:numCache>
                <c:formatCode>General</c:formatCode>
                <c:ptCount val="50"/>
                <c:pt idx="0">
                  <c:v>2</c:v>
                </c:pt>
                <c:pt idx="1">
                  <c:v>2</c:v>
                </c:pt>
                <c:pt idx="2">
                  <c:v>2</c:v>
                </c:pt>
                <c:pt idx="3">
                  <c:v>2</c:v>
                </c:pt>
                <c:pt idx="4">
                  <c:v>2</c:v>
                </c:pt>
                <c:pt idx="5">
                  <c:v>2</c:v>
                </c:pt>
                <c:pt idx="6">
                  <c:v>2</c:v>
                </c:pt>
                <c:pt idx="7">
                  <c:v>2</c:v>
                </c:pt>
                <c:pt idx="8">
                  <c:v>3</c:v>
                </c:pt>
                <c:pt idx="9">
                  <c:v>3</c:v>
                </c:pt>
                <c:pt idx="10">
                  <c:v>4</c:v>
                </c:pt>
                <c:pt idx="11">
                  <c:v>4</c:v>
                </c:pt>
                <c:pt idx="12">
                  <c:v>5</c:v>
                </c:pt>
                <c:pt idx="13">
                  <c:v>5</c:v>
                </c:pt>
                <c:pt idx="14">
                  <c:v>6</c:v>
                </c:pt>
                <c:pt idx="15">
                  <c:v>6</c:v>
                </c:pt>
                <c:pt idx="16">
                  <c:v>6</c:v>
                </c:pt>
                <c:pt idx="17">
                  <c:v>8</c:v>
                </c:pt>
                <c:pt idx="18">
                  <c:v>9</c:v>
                </c:pt>
                <c:pt idx="19">
                  <c:v>10</c:v>
                </c:pt>
                <c:pt idx="20">
                  <c:v>10</c:v>
                </c:pt>
                <c:pt idx="21">
                  <c:v>10</c:v>
                </c:pt>
                <c:pt idx="22">
                  <c:v>11</c:v>
                </c:pt>
                <c:pt idx="23">
                  <c:v>12</c:v>
                </c:pt>
                <c:pt idx="24">
                  <c:v>13</c:v>
                </c:pt>
                <c:pt idx="25">
                  <c:v>14</c:v>
                </c:pt>
                <c:pt idx="26">
                  <c:v>15</c:v>
                </c:pt>
                <c:pt idx="27">
                  <c:v>17</c:v>
                </c:pt>
                <c:pt idx="28">
                  <c:v>20</c:v>
                </c:pt>
                <c:pt idx="29">
                  <c:v>21</c:v>
                </c:pt>
                <c:pt idx="30">
                  <c:v>21</c:v>
                </c:pt>
                <c:pt idx="31">
                  <c:v>23</c:v>
                </c:pt>
                <c:pt idx="32">
                  <c:v>23</c:v>
                </c:pt>
                <c:pt idx="33">
                  <c:v>23</c:v>
                </c:pt>
                <c:pt idx="34">
                  <c:v>25</c:v>
                </c:pt>
                <c:pt idx="35">
                  <c:v>25</c:v>
                </c:pt>
                <c:pt idx="36">
                  <c:v>26</c:v>
                </c:pt>
                <c:pt idx="37">
                  <c:v>26</c:v>
                </c:pt>
                <c:pt idx="38">
                  <c:v>27</c:v>
                </c:pt>
                <c:pt idx="39">
                  <c:v>27</c:v>
                </c:pt>
                <c:pt idx="40">
                  <c:v>28</c:v>
                </c:pt>
                <c:pt idx="41">
                  <c:v>29</c:v>
                </c:pt>
                <c:pt idx="42">
                  <c:v>31</c:v>
                </c:pt>
                <c:pt idx="43">
                  <c:v>32</c:v>
                </c:pt>
                <c:pt idx="44">
                  <c:v>36</c:v>
                </c:pt>
                <c:pt idx="45">
                  <c:v>39</c:v>
                </c:pt>
                <c:pt idx="46">
                  <c:v>40</c:v>
                </c:pt>
                <c:pt idx="47">
                  <c:v>40</c:v>
                </c:pt>
                <c:pt idx="48">
                  <c:v>41</c:v>
                </c:pt>
                <c:pt idx="49">
                  <c:v>41</c:v>
                </c:pt>
              </c:numCache>
            </c:numRef>
          </c:yVal>
          <c:smooth val="0"/>
          <c:extLst>
            <c:ext xmlns:c16="http://schemas.microsoft.com/office/drawing/2014/chart" uri="{C3380CC4-5D6E-409C-BE32-E72D297353CC}">
              <c16:uniqueId val="{00000003-AA16-49D4-AC71-1B8C9C6F5D94}"/>
            </c:ext>
          </c:extLst>
        </c:ser>
        <c:ser>
          <c:idx val="3"/>
          <c:order val="8"/>
          <c:tx>
            <c:strRef>
              <c:f>SOAGraph!$O$4</c:f>
              <c:strCache>
                <c:ptCount val="1"/>
                <c:pt idx="0">
                  <c:v>PSII Inhibitors (HRAC 5)</c:v>
                </c:pt>
              </c:strCache>
            </c:strRef>
          </c:tx>
          <c:spPr>
            <a:ln w="50800" cap="rnd">
              <a:solidFill>
                <a:schemeClr val="accent5"/>
              </a:solidFill>
              <a:round/>
            </a:ln>
            <a:effectLst>
              <a:outerShdw blurRad="57150" dist="19050" dir="5400000" algn="ctr" rotWithShape="0">
                <a:srgbClr val="000000">
                  <a:alpha val="63000"/>
                </a:srgbClr>
              </a:outerShdw>
            </a:effectLst>
          </c:spPr>
          <c:marker>
            <c:symbol val="none"/>
          </c:marker>
          <c:xVal>
            <c:numRef>
              <c:f>SOAGraph!$C$6:$C$55</c:f>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f>SOAGraph!$O$6:$O$55</c:f>
              <c:numCache>
                <c:formatCode>General</c:formatCode>
                <c:ptCount val="50"/>
                <c:pt idx="0">
                  <c:v>0</c:v>
                </c:pt>
                <c:pt idx="1">
                  <c:v>1</c:v>
                </c:pt>
                <c:pt idx="2">
                  <c:v>2</c:v>
                </c:pt>
                <c:pt idx="3">
                  <c:v>3</c:v>
                </c:pt>
                <c:pt idx="4">
                  <c:v>4</c:v>
                </c:pt>
                <c:pt idx="5">
                  <c:v>7</c:v>
                </c:pt>
                <c:pt idx="6">
                  <c:v>9</c:v>
                </c:pt>
                <c:pt idx="7">
                  <c:v>14</c:v>
                </c:pt>
                <c:pt idx="8">
                  <c:v>21</c:v>
                </c:pt>
                <c:pt idx="9">
                  <c:v>32</c:v>
                </c:pt>
                <c:pt idx="10">
                  <c:v>38</c:v>
                </c:pt>
                <c:pt idx="11">
                  <c:v>40</c:v>
                </c:pt>
                <c:pt idx="12">
                  <c:v>43</c:v>
                </c:pt>
                <c:pt idx="13">
                  <c:v>46</c:v>
                </c:pt>
                <c:pt idx="14">
                  <c:v>46</c:v>
                </c:pt>
                <c:pt idx="15">
                  <c:v>47</c:v>
                </c:pt>
                <c:pt idx="16">
                  <c:v>54</c:v>
                </c:pt>
                <c:pt idx="17">
                  <c:v>56</c:v>
                </c:pt>
                <c:pt idx="18">
                  <c:v>59</c:v>
                </c:pt>
                <c:pt idx="19">
                  <c:v>64</c:v>
                </c:pt>
                <c:pt idx="20">
                  <c:v>67</c:v>
                </c:pt>
                <c:pt idx="21">
                  <c:v>71</c:v>
                </c:pt>
                <c:pt idx="22">
                  <c:v>73</c:v>
                </c:pt>
                <c:pt idx="23">
                  <c:v>77</c:v>
                </c:pt>
                <c:pt idx="24">
                  <c:v>78</c:v>
                </c:pt>
                <c:pt idx="25">
                  <c:v>80</c:v>
                </c:pt>
                <c:pt idx="26">
                  <c:v>80</c:v>
                </c:pt>
                <c:pt idx="27">
                  <c:v>80</c:v>
                </c:pt>
                <c:pt idx="28">
                  <c:v>83</c:v>
                </c:pt>
                <c:pt idx="29">
                  <c:v>83</c:v>
                </c:pt>
                <c:pt idx="30">
                  <c:v>83</c:v>
                </c:pt>
                <c:pt idx="31">
                  <c:v>84</c:v>
                </c:pt>
                <c:pt idx="32">
                  <c:v>85</c:v>
                </c:pt>
                <c:pt idx="33">
                  <c:v>90</c:v>
                </c:pt>
                <c:pt idx="34">
                  <c:v>90</c:v>
                </c:pt>
                <c:pt idx="35">
                  <c:v>92</c:v>
                </c:pt>
                <c:pt idx="36">
                  <c:v>92</c:v>
                </c:pt>
                <c:pt idx="37">
                  <c:v>92</c:v>
                </c:pt>
                <c:pt idx="38">
                  <c:v>93</c:v>
                </c:pt>
                <c:pt idx="39">
                  <c:v>93</c:v>
                </c:pt>
                <c:pt idx="40">
                  <c:v>96</c:v>
                </c:pt>
                <c:pt idx="41">
                  <c:v>96</c:v>
                </c:pt>
                <c:pt idx="42">
                  <c:v>98</c:v>
                </c:pt>
                <c:pt idx="43">
                  <c:v>101</c:v>
                </c:pt>
                <c:pt idx="44">
                  <c:v>101</c:v>
                </c:pt>
                <c:pt idx="45">
                  <c:v>102</c:v>
                </c:pt>
                <c:pt idx="46">
                  <c:v>103</c:v>
                </c:pt>
                <c:pt idx="47">
                  <c:v>103</c:v>
                </c:pt>
                <c:pt idx="48">
                  <c:v>103</c:v>
                </c:pt>
                <c:pt idx="49">
                  <c:v>103</c:v>
                </c:pt>
              </c:numCache>
            </c:numRef>
          </c:yVal>
          <c:smooth val="0"/>
          <c:extLst>
            <c:ext xmlns:c16="http://schemas.microsoft.com/office/drawing/2014/chart" uri="{C3380CC4-5D6E-409C-BE32-E72D297353CC}">
              <c16:uniqueId val="{00000004-AA16-49D4-AC71-1B8C9C6F5D94}"/>
            </c:ext>
          </c:extLst>
        </c:ser>
        <c:dLbls>
          <c:showLegendKey val="0"/>
          <c:showVal val="0"/>
          <c:showCatName val="0"/>
          <c:showSerName val="0"/>
          <c:showPercent val="0"/>
          <c:showBubbleSize val="0"/>
        </c:dLbls>
        <c:axId val="757477320"/>
        <c:axId val="757478888"/>
        <c:extLst>
          <c:ext xmlns:c15="http://schemas.microsoft.com/office/drawing/2012/chart" uri="{02D57815-91ED-43cb-92C2-25804820EDAC}">
            <c15:filteredScatterSeries>
              <c15:ser>
                <c:idx val="0"/>
                <c:order val="4"/>
                <c:tx>
                  <c:strRef>
                    <c:extLst>
                      <c:ext uri="{02D57815-91ED-43cb-92C2-25804820EDAC}">
                        <c15:formulaRef>
                          <c15:sqref>SOAGraph!$H$4</c15:sqref>
                        </c15:formulaRef>
                      </c:ext>
                    </c:extLst>
                    <c:strCache>
                      <c:ptCount val="1"/>
                      <c:pt idx="0">
                        <c:v>PSII Inhibitors (HRAC 5)</c:v>
                      </c:pt>
                    </c:strCache>
                  </c:strRef>
                </c:tx>
                <c:spPr>
                  <a:ln w="38100" cap="rnd">
                    <a:solidFill>
                      <a:srgbClr val="DCAEAA"/>
                    </a:solidFill>
                    <a:round/>
                  </a:ln>
                  <a:effectLst>
                    <a:outerShdw blurRad="57150" dist="19050" dir="5400000" algn="ctr" rotWithShape="0">
                      <a:srgbClr val="000000">
                        <a:alpha val="63000"/>
                      </a:srgbClr>
                    </a:outerShdw>
                  </a:effectLst>
                </c:spPr>
                <c:marker>
                  <c:symbol val="none"/>
                </c:marker>
                <c:xVal>
                  <c:numRef>
                    <c:extLst>
                      <c:ext uri="{02D57815-91ED-43cb-92C2-25804820EDAC}">
                        <c15:formulaRef>
                          <c15:sqref>SOAGraph!$C$6:$C$55</c15:sqref>
                        </c15:formulaRef>
                      </c:ext>
                    </c:extLst>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extLst>
                      <c:ext uri="{02D57815-91ED-43cb-92C2-25804820EDAC}">
                        <c15:formulaRef>
                          <c15:sqref>SOAGraph!$H$6:$H$55</c15:sqref>
                        </c15:formulaRef>
                      </c:ext>
                    </c:extLst>
                    <c:numCache>
                      <c:formatCode>General</c:formatCode>
                      <c:ptCount val="50"/>
                      <c:pt idx="0">
                        <c:v>0</c:v>
                      </c:pt>
                      <c:pt idx="1">
                        <c:v>0</c:v>
                      </c:pt>
                      <c:pt idx="2">
                        <c:v>0</c:v>
                      </c:pt>
                      <c:pt idx="3">
                        <c:v>0</c:v>
                      </c:pt>
                      <c:pt idx="4">
                        <c:v>0</c:v>
                      </c:pt>
                      <c:pt idx="5">
                        <c:v>0</c:v>
                      </c:pt>
                      <c:pt idx="6">
                        <c:v>0</c:v>
                      </c:pt>
                      <c:pt idx="7">
                        <c:v>0</c:v>
                      </c:pt>
                      <c:pt idx="8">
                        <c:v>1</c:v>
                      </c:pt>
                      <c:pt idx="9">
                        <c:v>2</c:v>
                      </c:pt>
                      <c:pt idx="10">
                        <c:v>2</c:v>
                      </c:pt>
                      <c:pt idx="11">
                        <c:v>2</c:v>
                      </c:pt>
                      <c:pt idx="12">
                        <c:v>2</c:v>
                      </c:pt>
                      <c:pt idx="13">
                        <c:v>2</c:v>
                      </c:pt>
                      <c:pt idx="14">
                        <c:v>2</c:v>
                      </c:pt>
                      <c:pt idx="15">
                        <c:v>3</c:v>
                      </c:pt>
                      <c:pt idx="16">
                        <c:v>6</c:v>
                      </c:pt>
                      <c:pt idx="17">
                        <c:v>7</c:v>
                      </c:pt>
                      <c:pt idx="18">
                        <c:v>7</c:v>
                      </c:pt>
                      <c:pt idx="19">
                        <c:v>11</c:v>
                      </c:pt>
                      <c:pt idx="20">
                        <c:v>13</c:v>
                      </c:pt>
                      <c:pt idx="21">
                        <c:v>14</c:v>
                      </c:pt>
                      <c:pt idx="22">
                        <c:v>15</c:v>
                      </c:pt>
                      <c:pt idx="23">
                        <c:v>18</c:v>
                      </c:pt>
                      <c:pt idx="24">
                        <c:v>18</c:v>
                      </c:pt>
                      <c:pt idx="25">
                        <c:v>18</c:v>
                      </c:pt>
                      <c:pt idx="26">
                        <c:v>18</c:v>
                      </c:pt>
                      <c:pt idx="27">
                        <c:v>18</c:v>
                      </c:pt>
                      <c:pt idx="28">
                        <c:v>20</c:v>
                      </c:pt>
                      <c:pt idx="29">
                        <c:v>20</c:v>
                      </c:pt>
                      <c:pt idx="30">
                        <c:v>20</c:v>
                      </c:pt>
                      <c:pt idx="31">
                        <c:v>20</c:v>
                      </c:pt>
                      <c:pt idx="32">
                        <c:v>20</c:v>
                      </c:pt>
                      <c:pt idx="33">
                        <c:v>23</c:v>
                      </c:pt>
                      <c:pt idx="34">
                        <c:v>23</c:v>
                      </c:pt>
                      <c:pt idx="35">
                        <c:v>24</c:v>
                      </c:pt>
                      <c:pt idx="36">
                        <c:v>24</c:v>
                      </c:pt>
                      <c:pt idx="37">
                        <c:v>24</c:v>
                      </c:pt>
                      <c:pt idx="38">
                        <c:v>24</c:v>
                      </c:pt>
                      <c:pt idx="39">
                        <c:v>24</c:v>
                      </c:pt>
                      <c:pt idx="40">
                        <c:v>24</c:v>
                      </c:pt>
                      <c:pt idx="41">
                        <c:v>24</c:v>
                      </c:pt>
                      <c:pt idx="42">
                        <c:v>26</c:v>
                      </c:pt>
                      <c:pt idx="43">
                        <c:v>28</c:v>
                      </c:pt>
                      <c:pt idx="44">
                        <c:v>28</c:v>
                      </c:pt>
                      <c:pt idx="45">
                        <c:v>28</c:v>
                      </c:pt>
                      <c:pt idx="46">
                        <c:v>29</c:v>
                      </c:pt>
                      <c:pt idx="47">
                        <c:v>29</c:v>
                      </c:pt>
                      <c:pt idx="48">
                        <c:v>29</c:v>
                      </c:pt>
                      <c:pt idx="49">
                        <c:v>29</c:v>
                      </c:pt>
                    </c:numCache>
                  </c:numRef>
                </c:yVal>
                <c:smooth val="0"/>
                <c:extLst>
                  <c:ext xmlns:c16="http://schemas.microsoft.com/office/drawing/2014/chart" uri="{C3380CC4-5D6E-409C-BE32-E72D297353CC}">
                    <c16:uniqueId val="{00000005-AA16-49D4-AC71-1B8C9C6F5D94}"/>
                  </c:ext>
                </c:extLst>
              </c15:ser>
            </c15:filteredScatterSeries>
            <c15:filteredScatterSeries>
              <c15:ser>
                <c:idx val="4"/>
                <c:order val="5"/>
                <c:tx>
                  <c:strRef>
                    <c:extLst xmlns:c15="http://schemas.microsoft.com/office/drawing/2012/chart">
                      <c:ext xmlns:c15="http://schemas.microsoft.com/office/drawing/2012/chart" uri="{02D57815-91ED-43cb-92C2-25804820EDAC}">
                        <c15:formulaRef>
                          <c15:sqref>SOAGraph!$I$4</c15:sqref>
                        </c15:formulaRef>
                      </c:ext>
                    </c:extLst>
                    <c:strCache>
                      <c:ptCount val="1"/>
                      <c:pt idx="0">
                        <c:v>PSI Electron Diverter (22)</c:v>
                      </c:pt>
                    </c:strCache>
                  </c:strRef>
                </c:tx>
                <c:spPr>
                  <a:ln w="38100" cap="rnd">
                    <a:solidFill>
                      <a:srgbClr val="C25441"/>
                    </a:solidFill>
                    <a:round/>
                  </a:ln>
                  <a:effectLst>
                    <a:outerShdw blurRad="57150" dist="19050" dir="5400000" algn="ctr" rotWithShape="0">
                      <a:srgbClr val="000000">
                        <a:alpha val="63000"/>
                      </a:srgbClr>
                    </a:outerShdw>
                  </a:effectLst>
                </c:spPr>
                <c:marker>
                  <c:symbol val="none"/>
                </c:marker>
                <c:xVal>
                  <c:numRef>
                    <c:extLst xmlns:c15="http://schemas.microsoft.com/office/drawing/2012/chart">
                      <c:ext xmlns:c15="http://schemas.microsoft.com/office/drawing/2012/chart" uri="{02D57815-91ED-43cb-92C2-25804820EDAC}">
                        <c15:formulaRef>
                          <c15:sqref>SOAGraph!$C$6:$C$55</c15:sqref>
                        </c15:formulaRef>
                      </c:ext>
                    </c:extLst>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extLst xmlns:c15="http://schemas.microsoft.com/office/drawing/2012/chart">
                      <c:ext xmlns:c15="http://schemas.microsoft.com/office/drawing/2012/chart" uri="{02D57815-91ED-43cb-92C2-25804820EDAC}">
                        <c15:formulaRef>
                          <c15:sqref>SOAGraph!$I$6:$I$55</c15:sqref>
                        </c15:formulaRef>
                      </c:ext>
                    </c:extLst>
                    <c:numCache>
                      <c:formatCode>General</c:formatCode>
                      <c:ptCount val="50"/>
                      <c:pt idx="0">
                        <c:v>0</c:v>
                      </c:pt>
                      <c:pt idx="1">
                        <c:v>0</c:v>
                      </c:pt>
                      <c:pt idx="2">
                        <c:v>0</c:v>
                      </c:pt>
                      <c:pt idx="3">
                        <c:v>0</c:v>
                      </c:pt>
                      <c:pt idx="4">
                        <c:v>0</c:v>
                      </c:pt>
                      <c:pt idx="5">
                        <c:v>0</c:v>
                      </c:pt>
                      <c:pt idx="6">
                        <c:v>0</c:v>
                      </c:pt>
                      <c:pt idx="7">
                        <c:v>0</c:v>
                      </c:pt>
                      <c:pt idx="8">
                        <c:v>0</c:v>
                      </c:pt>
                      <c:pt idx="9">
                        <c:v>3</c:v>
                      </c:pt>
                      <c:pt idx="10">
                        <c:v>4</c:v>
                      </c:pt>
                      <c:pt idx="11">
                        <c:v>5</c:v>
                      </c:pt>
                      <c:pt idx="12">
                        <c:v>5</c:v>
                      </c:pt>
                      <c:pt idx="13">
                        <c:v>7</c:v>
                      </c:pt>
                      <c:pt idx="14">
                        <c:v>8</c:v>
                      </c:pt>
                      <c:pt idx="15">
                        <c:v>10</c:v>
                      </c:pt>
                      <c:pt idx="16">
                        <c:v>10</c:v>
                      </c:pt>
                      <c:pt idx="17">
                        <c:v>11</c:v>
                      </c:pt>
                      <c:pt idx="18">
                        <c:v>13</c:v>
                      </c:pt>
                      <c:pt idx="19">
                        <c:v>18</c:v>
                      </c:pt>
                      <c:pt idx="20">
                        <c:v>20</c:v>
                      </c:pt>
                      <c:pt idx="21">
                        <c:v>20</c:v>
                      </c:pt>
                      <c:pt idx="22">
                        <c:v>21</c:v>
                      </c:pt>
                      <c:pt idx="23">
                        <c:v>21</c:v>
                      </c:pt>
                      <c:pt idx="24">
                        <c:v>21</c:v>
                      </c:pt>
                      <c:pt idx="25">
                        <c:v>21</c:v>
                      </c:pt>
                      <c:pt idx="26">
                        <c:v>21</c:v>
                      </c:pt>
                      <c:pt idx="27">
                        <c:v>21</c:v>
                      </c:pt>
                      <c:pt idx="28">
                        <c:v>21</c:v>
                      </c:pt>
                      <c:pt idx="29">
                        <c:v>21</c:v>
                      </c:pt>
                      <c:pt idx="30">
                        <c:v>22</c:v>
                      </c:pt>
                      <c:pt idx="31">
                        <c:v>23</c:v>
                      </c:pt>
                      <c:pt idx="32">
                        <c:v>23</c:v>
                      </c:pt>
                      <c:pt idx="33">
                        <c:v>23</c:v>
                      </c:pt>
                      <c:pt idx="34">
                        <c:v>24</c:v>
                      </c:pt>
                      <c:pt idx="35">
                        <c:v>25</c:v>
                      </c:pt>
                      <c:pt idx="36">
                        <c:v>26</c:v>
                      </c:pt>
                      <c:pt idx="37">
                        <c:v>26</c:v>
                      </c:pt>
                      <c:pt idx="38">
                        <c:v>27</c:v>
                      </c:pt>
                      <c:pt idx="39">
                        <c:v>28</c:v>
                      </c:pt>
                      <c:pt idx="40">
                        <c:v>31</c:v>
                      </c:pt>
                      <c:pt idx="41">
                        <c:v>31</c:v>
                      </c:pt>
                      <c:pt idx="42">
                        <c:v>31</c:v>
                      </c:pt>
                      <c:pt idx="43">
                        <c:v>31</c:v>
                      </c:pt>
                      <c:pt idx="44">
                        <c:v>32</c:v>
                      </c:pt>
                      <c:pt idx="45">
                        <c:v>32</c:v>
                      </c:pt>
                      <c:pt idx="46">
                        <c:v>32</c:v>
                      </c:pt>
                      <c:pt idx="47">
                        <c:v>32</c:v>
                      </c:pt>
                      <c:pt idx="48">
                        <c:v>32</c:v>
                      </c:pt>
                      <c:pt idx="49">
                        <c:v>32</c:v>
                      </c:pt>
                    </c:numCache>
                  </c:numRef>
                </c:yVal>
                <c:smooth val="0"/>
                <c:extLst xmlns:c15="http://schemas.microsoft.com/office/drawing/2012/chart">
                  <c:ext xmlns:c16="http://schemas.microsoft.com/office/drawing/2014/chart" uri="{C3380CC4-5D6E-409C-BE32-E72D297353CC}">
                    <c16:uniqueId val="{00000006-AA16-49D4-AC71-1B8C9C6F5D94}"/>
                  </c:ext>
                </c:extLst>
              </c15:ser>
            </c15:filteredScatterSeries>
            <c15:filteredScatterSeries>
              <c15:ser>
                <c:idx val="5"/>
                <c:order val="6"/>
                <c:tx>
                  <c:strRef>
                    <c:extLst xmlns:c15="http://schemas.microsoft.com/office/drawing/2012/chart">
                      <c:ext xmlns:c15="http://schemas.microsoft.com/office/drawing/2012/chart" uri="{02D57815-91ED-43cb-92C2-25804820EDAC}">
                        <c15:formulaRef>
                          <c15:sqref>SOAGraph!$K$4</c15:sqref>
                        </c15:formulaRef>
                      </c:ext>
                    </c:extLst>
                    <c:strCache>
                      <c:ptCount val="1"/>
                      <c:pt idx="0">
                        <c:v>Microtubule Inhibitors (3)</c:v>
                      </c:pt>
                    </c:strCache>
                  </c:strRef>
                </c:tx>
                <c:spPr>
                  <a:ln w="38100" cap="rnd">
                    <a:solidFill>
                      <a:srgbClr val="C9CB2D"/>
                    </a:solidFill>
                    <a:round/>
                  </a:ln>
                  <a:effectLst>
                    <a:outerShdw blurRad="57150" dist="19050" dir="5400000" algn="ctr" rotWithShape="0">
                      <a:srgbClr val="000000">
                        <a:alpha val="63000"/>
                      </a:srgbClr>
                    </a:outerShdw>
                  </a:effectLst>
                </c:spPr>
                <c:marker>
                  <c:symbol val="none"/>
                </c:marker>
                <c:xVal>
                  <c:numRef>
                    <c:extLst xmlns:c15="http://schemas.microsoft.com/office/drawing/2012/chart">
                      <c:ext xmlns:c15="http://schemas.microsoft.com/office/drawing/2012/chart" uri="{02D57815-91ED-43cb-92C2-25804820EDAC}">
                        <c15:formulaRef>
                          <c15:sqref>SOAGraph!$C$6:$C$55</c15:sqref>
                        </c15:formulaRef>
                      </c:ext>
                    </c:extLst>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extLst xmlns:c15="http://schemas.microsoft.com/office/drawing/2012/chart">
                      <c:ext xmlns:c15="http://schemas.microsoft.com/office/drawing/2012/chart" uri="{02D57815-91ED-43cb-92C2-25804820EDAC}">
                        <c15:formulaRef>
                          <c15:sqref>SOAGraph!$K$6:$K$55</c15:sqref>
                        </c15:formulaRef>
                      </c:ext>
                    </c:extLst>
                    <c:numCache>
                      <c:formatCode>General</c:formatCode>
                      <c:ptCount val="50"/>
                      <c:pt idx="0">
                        <c:v>0</c:v>
                      </c:pt>
                      <c:pt idx="1">
                        <c:v>0</c:v>
                      </c:pt>
                      <c:pt idx="2">
                        <c:v>0</c:v>
                      </c:pt>
                      <c:pt idx="3">
                        <c:v>1</c:v>
                      </c:pt>
                      <c:pt idx="4">
                        <c:v>1</c:v>
                      </c:pt>
                      <c:pt idx="5">
                        <c:v>1</c:v>
                      </c:pt>
                      <c:pt idx="6">
                        <c:v>1</c:v>
                      </c:pt>
                      <c:pt idx="7">
                        <c:v>1</c:v>
                      </c:pt>
                      <c:pt idx="8">
                        <c:v>1</c:v>
                      </c:pt>
                      <c:pt idx="9">
                        <c:v>1</c:v>
                      </c:pt>
                      <c:pt idx="10">
                        <c:v>1</c:v>
                      </c:pt>
                      <c:pt idx="11">
                        <c:v>2</c:v>
                      </c:pt>
                      <c:pt idx="12">
                        <c:v>2</c:v>
                      </c:pt>
                      <c:pt idx="13">
                        <c:v>2</c:v>
                      </c:pt>
                      <c:pt idx="14">
                        <c:v>2</c:v>
                      </c:pt>
                      <c:pt idx="15">
                        <c:v>2</c:v>
                      </c:pt>
                      <c:pt idx="16">
                        <c:v>3</c:v>
                      </c:pt>
                      <c:pt idx="17">
                        <c:v>4</c:v>
                      </c:pt>
                      <c:pt idx="18">
                        <c:v>5</c:v>
                      </c:pt>
                      <c:pt idx="19">
                        <c:v>6</c:v>
                      </c:pt>
                      <c:pt idx="20">
                        <c:v>6</c:v>
                      </c:pt>
                      <c:pt idx="21">
                        <c:v>8</c:v>
                      </c:pt>
                      <c:pt idx="22">
                        <c:v>8</c:v>
                      </c:pt>
                      <c:pt idx="23">
                        <c:v>8</c:v>
                      </c:pt>
                      <c:pt idx="24">
                        <c:v>8</c:v>
                      </c:pt>
                      <c:pt idx="25">
                        <c:v>8</c:v>
                      </c:pt>
                      <c:pt idx="26">
                        <c:v>9</c:v>
                      </c:pt>
                      <c:pt idx="27">
                        <c:v>9</c:v>
                      </c:pt>
                      <c:pt idx="28">
                        <c:v>10</c:v>
                      </c:pt>
                      <c:pt idx="29">
                        <c:v>10</c:v>
                      </c:pt>
                      <c:pt idx="30">
                        <c:v>10</c:v>
                      </c:pt>
                      <c:pt idx="31">
                        <c:v>10</c:v>
                      </c:pt>
                      <c:pt idx="32">
                        <c:v>10</c:v>
                      </c:pt>
                      <c:pt idx="33">
                        <c:v>11</c:v>
                      </c:pt>
                      <c:pt idx="34">
                        <c:v>11</c:v>
                      </c:pt>
                      <c:pt idx="35">
                        <c:v>11</c:v>
                      </c:pt>
                      <c:pt idx="36">
                        <c:v>11</c:v>
                      </c:pt>
                      <c:pt idx="37">
                        <c:v>11</c:v>
                      </c:pt>
                      <c:pt idx="38">
                        <c:v>11</c:v>
                      </c:pt>
                      <c:pt idx="39">
                        <c:v>12</c:v>
                      </c:pt>
                      <c:pt idx="40">
                        <c:v>12</c:v>
                      </c:pt>
                      <c:pt idx="41">
                        <c:v>12</c:v>
                      </c:pt>
                      <c:pt idx="42">
                        <c:v>12</c:v>
                      </c:pt>
                      <c:pt idx="43">
                        <c:v>12</c:v>
                      </c:pt>
                      <c:pt idx="44">
                        <c:v>12</c:v>
                      </c:pt>
                      <c:pt idx="45">
                        <c:v>12</c:v>
                      </c:pt>
                      <c:pt idx="46">
                        <c:v>12</c:v>
                      </c:pt>
                      <c:pt idx="47">
                        <c:v>12</c:v>
                      </c:pt>
                      <c:pt idx="48">
                        <c:v>12</c:v>
                      </c:pt>
                      <c:pt idx="49">
                        <c:v>12</c:v>
                      </c:pt>
                    </c:numCache>
                  </c:numRef>
                </c:yVal>
                <c:smooth val="0"/>
                <c:extLst xmlns:c15="http://schemas.microsoft.com/office/drawing/2012/chart">
                  <c:ext xmlns:c16="http://schemas.microsoft.com/office/drawing/2014/chart" uri="{C3380CC4-5D6E-409C-BE32-E72D297353CC}">
                    <c16:uniqueId val="{00000007-AA16-49D4-AC71-1B8C9C6F5D94}"/>
                  </c:ext>
                </c:extLst>
              </c15:ser>
            </c15:filteredScatterSeries>
            <c15:filteredScatterSeries>
              <c15:ser>
                <c:idx val="7"/>
                <c:order val="7"/>
                <c:tx>
                  <c:strRef>
                    <c:extLst xmlns:c15="http://schemas.microsoft.com/office/drawing/2012/chart">
                      <c:ext xmlns:c15="http://schemas.microsoft.com/office/drawing/2012/chart" uri="{02D57815-91ED-43cb-92C2-25804820EDAC}">
                        <c15:formulaRef>
                          <c15:sqref>SOAGraph!$M$4</c15:sqref>
                        </c15:formulaRef>
                      </c:ext>
                    </c:extLst>
                    <c:strCache>
                      <c:ptCount val="1"/>
                      <c:pt idx="0">
                        <c:v>HPPD Inhibitors (27)</c:v>
                      </c:pt>
                    </c:strCache>
                  </c:strRef>
                </c:tx>
                <c:spPr>
                  <a:ln w="38100" cap="rnd">
                    <a:solidFill>
                      <a:srgbClr val="3E4AB3"/>
                    </a:solidFill>
                    <a:round/>
                  </a:ln>
                  <a:effectLst>
                    <a:outerShdw blurRad="57150" dist="19050" dir="5400000" algn="ctr" rotWithShape="0">
                      <a:srgbClr val="000000">
                        <a:alpha val="63000"/>
                      </a:srgbClr>
                    </a:outerShdw>
                  </a:effectLst>
                </c:spPr>
                <c:marker>
                  <c:symbol val="none"/>
                </c:marker>
                <c:xVal>
                  <c:numRef>
                    <c:extLst xmlns:c15="http://schemas.microsoft.com/office/drawing/2012/chart">
                      <c:ext xmlns:c15="http://schemas.microsoft.com/office/drawing/2012/chart" uri="{02D57815-91ED-43cb-92C2-25804820EDAC}">
                        <c15:formulaRef>
                          <c15:sqref>SOAGraph!$C$6:$C$55</c15:sqref>
                        </c15:formulaRef>
                      </c:ext>
                    </c:extLst>
                    <c:numCache>
                      <c:formatCode>General</c:formatCode>
                      <c:ptCount val="50"/>
                      <c:pt idx="0">
                        <c:v>1957</c:v>
                      </c:pt>
                      <c:pt idx="1">
                        <c:v>1970</c:v>
                      </c:pt>
                      <c:pt idx="2">
                        <c:v>1972</c:v>
                      </c:pt>
                      <c:pt idx="3">
                        <c:v>1973</c:v>
                      </c:pt>
                      <c:pt idx="4">
                        <c:v>1975</c:v>
                      </c:pt>
                      <c:pt idx="5">
                        <c:v>1976</c:v>
                      </c:pt>
                      <c:pt idx="6">
                        <c:v>1977</c:v>
                      </c:pt>
                      <c:pt idx="7">
                        <c:v>1978</c:v>
                      </c:pt>
                      <c:pt idx="8">
                        <c:v>1979</c:v>
                      </c:pt>
                      <c:pt idx="9">
                        <c:v>1980</c:v>
                      </c:pt>
                      <c:pt idx="10">
                        <c:v>1981</c:v>
                      </c:pt>
                      <c:pt idx="11">
                        <c:v>1982</c:v>
                      </c:pt>
                      <c:pt idx="12">
                        <c:v>1983</c:v>
                      </c:pt>
                      <c:pt idx="13">
                        <c:v>1984</c:v>
                      </c:pt>
                      <c:pt idx="14">
                        <c:v>1985</c:v>
                      </c:pt>
                      <c:pt idx="15">
                        <c:v>1986</c:v>
                      </c:pt>
                      <c:pt idx="16">
                        <c:v>1987</c:v>
                      </c:pt>
                      <c:pt idx="17">
                        <c:v>1988</c:v>
                      </c:pt>
                      <c:pt idx="18">
                        <c:v>1989</c:v>
                      </c:pt>
                      <c:pt idx="19">
                        <c:v>1990</c:v>
                      </c:pt>
                      <c:pt idx="20">
                        <c:v>1991</c:v>
                      </c:pt>
                      <c:pt idx="21">
                        <c:v>1992</c:v>
                      </c:pt>
                      <c:pt idx="22">
                        <c:v>1993</c:v>
                      </c:pt>
                      <c:pt idx="23">
                        <c:v>1994</c:v>
                      </c:pt>
                      <c:pt idx="24">
                        <c:v>1995</c:v>
                      </c:pt>
                      <c:pt idx="25">
                        <c:v>1996</c:v>
                      </c:pt>
                      <c:pt idx="26">
                        <c:v>1997</c:v>
                      </c:pt>
                      <c:pt idx="27">
                        <c:v>1998</c:v>
                      </c:pt>
                      <c:pt idx="28">
                        <c:v>1999</c:v>
                      </c:pt>
                      <c:pt idx="29">
                        <c:v>2000</c:v>
                      </c:pt>
                      <c:pt idx="30">
                        <c:v>2001</c:v>
                      </c:pt>
                      <c:pt idx="31">
                        <c:v>2002</c:v>
                      </c:pt>
                      <c:pt idx="32">
                        <c:v>2003</c:v>
                      </c:pt>
                      <c:pt idx="33">
                        <c:v>2004</c:v>
                      </c:pt>
                      <c:pt idx="34">
                        <c:v>2005</c:v>
                      </c:pt>
                      <c:pt idx="35">
                        <c:v>2006</c:v>
                      </c:pt>
                      <c:pt idx="36">
                        <c:v>2007</c:v>
                      </c:pt>
                      <c:pt idx="37">
                        <c:v>2008</c:v>
                      </c:pt>
                      <c:pt idx="38">
                        <c:v>2009</c:v>
                      </c:pt>
                      <c:pt idx="39">
                        <c:v>2010</c:v>
                      </c:pt>
                      <c:pt idx="40">
                        <c:v>2011</c:v>
                      </c:pt>
                      <c:pt idx="41">
                        <c:v>2012</c:v>
                      </c:pt>
                      <c:pt idx="42">
                        <c:v>2013</c:v>
                      </c:pt>
                      <c:pt idx="43">
                        <c:v>2014</c:v>
                      </c:pt>
                      <c:pt idx="44">
                        <c:v>2015</c:v>
                      </c:pt>
                      <c:pt idx="45">
                        <c:v>2016</c:v>
                      </c:pt>
                      <c:pt idx="46">
                        <c:v>2017</c:v>
                      </c:pt>
                      <c:pt idx="47">
                        <c:v>2018</c:v>
                      </c:pt>
                      <c:pt idx="48">
                        <c:v>2019</c:v>
                      </c:pt>
                      <c:pt idx="49">
                        <c:v>2020</c:v>
                      </c:pt>
                    </c:numCache>
                  </c:numRef>
                </c:xVal>
                <c:yVal>
                  <c:numRef>
                    <c:extLst xmlns:c15="http://schemas.microsoft.com/office/drawing/2012/chart">
                      <c:ext xmlns:c15="http://schemas.microsoft.com/office/drawing/2012/chart" uri="{02D57815-91ED-43cb-92C2-25804820EDAC}">
                        <c15:formulaRef>
                          <c15:sqref>SOAGraph!$M$6:$M$55</c15:sqref>
                        </c15:formulaRef>
                      </c:ext>
                    </c:extLst>
                    <c:numCache>
                      <c:formatCode>General</c:formatCode>
                      <c:ptCount val="5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2</c:v>
                      </c:pt>
                      <c:pt idx="39">
                        <c:v>2</c:v>
                      </c:pt>
                      <c:pt idx="40">
                        <c:v>2</c:v>
                      </c:pt>
                      <c:pt idx="41">
                        <c:v>2</c:v>
                      </c:pt>
                      <c:pt idx="42">
                        <c:v>2</c:v>
                      </c:pt>
                      <c:pt idx="43">
                        <c:v>2</c:v>
                      </c:pt>
                      <c:pt idx="44">
                        <c:v>3</c:v>
                      </c:pt>
                      <c:pt idx="45">
                        <c:v>3</c:v>
                      </c:pt>
                      <c:pt idx="46">
                        <c:v>3</c:v>
                      </c:pt>
                      <c:pt idx="47">
                        <c:v>3</c:v>
                      </c:pt>
                      <c:pt idx="48">
                        <c:v>3</c:v>
                      </c:pt>
                      <c:pt idx="49">
                        <c:v>3</c:v>
                      </c:pt>
                    </c:numCache>
                  </c:numRef>
                </c:yVal>
                <c:smooth val="0"/>
                <c:extLst xmlns:c15="http://schemas.microsoft.com/office/drawing/2012/chart">
                  <c:ext xmlns:c16="http://schemas.microsoft.com/office/drawing/2014/chart" uri="{C3380CC4-5D6E-409C-BE32-E72D297353CC}">
                    <c16:uniqueId val="{00000008-AA16-49D4-AC71-1B8C9C6F5D94}"/>
                  </c:ext>
                </c:extLst>
              </c15:ser>
            </c15:filteredScatterSeries>
          </c:ext>
        </c:extLst>
      </c:scatterChart>
      <c:valAx>
        <c:axId val="757477320"/>
        <c:scaling>
          <c:orientation val="minMax"/>
          <c:max val="2020"/>
          <c:min val="1955"/>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Year</a:t>
                </a:r>
              </a:p>
            </c:rich>
          </c:tx>
          <c:layout>
            <c:manualLayout>
              <c:xMode val="edge"/>
              <c:yMode val="edge"/>
              <c:x val="0.50938296140994088"/>
              <c:y val="0.9362836554521594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19050" cap="flat" cmpd="sng" algn="ctr">
            <a:solidFill>
              <a:srgbClr val="0099FF"/>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757478888"/>
        <c:crosses val="autoZero"/>
        <c:crossBetween val="midCat"/>
        <c:majorUnit val="5"/>
      </c:valAx>
      <c:valAx>
        <c:axId val="757478888"/>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Number of Species </a:t>
                </a:r>
              </a:p>
            </c:rich>
          </c:tx>
          <c:layout>
            <c:manualLayout>
              <c:xMode val="edge"/>
              <c:yMode val="edge"/>
              <c:x val="1.4321513580203804E-2"/>
              <c:y val="0.41501032370953639"/>
            </c:manualLayout>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15875">
            <a:solidFill>
              <a:schemeClr val="accent1"/>
            </a:solid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757477320"/>
        <c:crosses val="autoZero"/>
        <c:crossBetween val="midCat"/>
      </c:valAx>
      <c:spPr>
        <a:noFill/>
        <a:ln w="0">
          <a:noFill/>
        </a:ln>
        <a:effectLst/>
      </c:spPr>
    </c:plotArea>
    <c:legend>
      <c:legendPos val="b"/>
      <c:layout>
        <c:manualLayout>
          <c:xMode val="edge"/>
          <c:yMode val="edge"/>
          <c:x val="0.16726074465686375"/>
          <c:y val="0.12208807373538488"/>
          <c:w val="0.66817099647342071"/>
          <c:h val="0.1325073064560792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1400"/>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231564500910739"/>
          <c:y val="8.7157981656787287E-2"/>
          <c:w val="0.76805444374804888"/>
          <c:h val="0.78074640950780028"/>
        </c:manualLayout>
      </c:layout>
      <c:scatterChart>
        <c:scatterStyle val="lineMarker"/>
        <c:varyColors val="0"/>
        <c:ser>
          <c:idx val="0"/>
          <c:order val="0"/>
          <c:tx>
            <c:strRef>
              <c:f>'[2021 Resistance Graphs SQL Connect 2021.xlsx]ALSMutationByYear'!$B$3</c:f>
              <c:strCache>
                <c:ptCount val="1"/>
                <c:pt idx="0">
                  <c:v>Number</c:v>
                </c:pt>
              </c:strCache>
            </c:strRef>
          </c:tx>
          <c:spPr>
            <a:ln w="9525" cap="rnd">
              <a:solidFill>
                <a:schemeClr val="accent1"/>
              </a:solidFill>
              <a:round/>
            </a:ln>
            <a:effectLst>
              <a:outerShdw blurRad="57150" dist="19050" dir="5400000" algn="ctr" rotWithShape="0">
                <a:srgbClr val="000000">
                  <a:alpha val="63000"/>
                </a:srgbClr>
              </a:outerShdw>
            </a:effectLst>
          </c:spPr>
          <c:marker>
            <c:symbol val="circle"/>
            <c:size val="1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w="9525" cap="rnd">
                <a:solidFill>
                  <a:schemeClr val="accent1"/>
                </a:solidFill>
                <a:round/>
              </a:ln>
              <a:effectLst>
                <a:outerShdw blurRad="57150" dist="19050" dir="5400000" algn="ctr" rotWithShape="0">
                  <a:srgbClr val="000000">
                    <a:alpha val="63000"/>
                  </a:srgbClr>
                </a:outerShdw>
              </a:effectLst>
              <a:scene3d>
                <a:camera prst="orthographicFront"/>
                <a:lightRig rig="threePt" dir="t"/>
              </a:scene3d>
              <a:sp3d>
                <a:bevelT/>
              </a:sp3d>
            </c:spPr>
          </c:marker>
          <c:xVal>
            <c:numRef>
              <c:f>'[2021 Resistance Graphs SQL Connect 2021.xlsx]ALSMutationByYear'!$A$4:$A$33</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xVal>
          <c:yVal>
            <c:numRef>
              <c:f>'[2021 Resistance Graphs SQL Connect 2021.xlsx]ALSMutationByYear'!$B$4:$B$33</c:f>
              <c:numCache>
                <c:formatCode>General</c:formatCode>
                <c:ptCount val="30"/>
                <c:pt idx="0">
                  <c:v>1</c:v>
                </c:pt>
                <c:pt idx="1">
                  <c:v>1</c:v>
                </c:pt>
                <c:pt idx="2">
                  <c:v>2</c:v>
                </c:pt>
                <c:pt idx="3">
                  <c:v>2</c:v>
                </c:pt>
                <c:pt idx="4">
                  <c:v>2</c:v>
                </c:pt>
                <c:pt idx="5">
                  <c:v>9</c:v>
                </c:pt>
                <c:pt idx="6">
                  <c:v>11</c:v>
                </c:pt>
                <c:pt idx="7">
                  <c:v>12</c:v>
                </c:pt>
                <c:pt idx="8">
                  <c:v>12</c:v>
                </c:pt>
                <c:pt idx="9">
                  <c:v>16</c:v>
                </c:pt>
                <c:pt idx="10">
                  <c:v>17</c:v>
                </c:pt>
                <c:pt idx="11">
                  <c:v>22</c:v>
                </c:pt>
                <c:pt idx="12">
                  <c:v>32</c:v>
                </c:pt>
                <c:pt idx="13">
                  <c:v>37</c:v>
                </c:pt>
                <c:pt idx="14">
                  <c:v>47</c:v>
                </c:pt>
                <c:pt idx="15">
                  <c:v>54</c:v>
                </c:pt>
                <c:pt idx="16">
                  <c:v>57</c:v>
                </c:pt>
                <c:pt idx="17">
                  <c:v>66</c:v>
                </c:pt>
                <c:pt idx="18">
                  <c:v>77</c:v>
                </c:pt>
                <c:pt idx="19">
                  <c:v>86</c:v>
                </c:pt>
                <c:pt idx="20">
                  <c:v>92</c:v>
                </c:pt>
                <c:pt idx="21">
                  <c:v>110</c:v>
                </c:pt>
                <c:pt idx="22">
                  <c:v>123</c:v>
                </c:pt>
                <c:pt idx="23">
                  <c:v>135</c:v>
                </c:pt>
                <c:pt idx="24">
                  <c:v>136</c:v>
                </c:pt>
                <c:pt idx="25">
                  <c:v>150</c:v>
                </c:pt>
                <c:pt idx="26">
                  <c:v>167</c:v>
                </c:pt>
                <c:pt idx="27">
                  <c:v>173</c:v>
                </c:pt>
                <c:pt idx="28">
                  <c:v>173</c:v>
                </c:pt>
                <c:pt idx="29">
                  <c:v>180</c:v>
                </c:pt>
              </c:numCache>
            </c:numRef>
          </c:yVal>
          <c:smooth val="0"/>
          <c:extLst>
            <c:ext xmlns:c16="http://schemas.microsoft.com/office/drawing/2014/chart" uri="{C3380CC4-5D6E-409C-BE32-E72D297353CC}">
              <c16:uniqueId val="{00000000-9200-44F2-9E80-5FF5EC7C9EAA}"/>
            </c:ext>
          </c:extLst>
        </c:ser>
        <c:dLbls>
          <c:showLegendKey val="0"/>
          <c:showVal val="0"/>
          <c:showCatName val="0"/>
          <c:showSerName val="0"/>
          <c:showPercent val="0"/>
          <c:showBubbleSize val="0"/>
        </c:dLbls>
        <c:axId val="324767296"/>
        <c:axId val="324764160"/>
        <c:extLst/>
      </c:scatterChart>
      <c:valAx>
        <c:axId val="324767296"/>
        <c:scaling>
          <c:orientation val="minMax"/>
          <c:max val="2020"/>
          <c:min val="1990"/>
        </c:scaling>
        <c:delete val="0"/>
        <c:axPos val="b"/>
        <c:title>
          <c:tx>
            <c:rich>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r>
                  <a:rPr lang="en-US" sz="2000">
                    <a:solidFill>
                      <a:sysClr val="windowText" lastClr="000000"/>
                    </a:solidFill>
                  </a:rPr>
                  <a:t>Year</a:t>
                </a:r>
              </a:p>
            </c:rich>
          </c:tx>
          <c:layout>
            <c:manualLayout>
              <c:xMode val="edge"/>
              <c:yMode val="edge"/>
              <c:x val="0.50938296140994088"/>
              <c:y val="0.93628365545215941"/>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title>
        <c:numFmt formatCode="General" sourceLinked="1"/>
        <c:majorTickMark val="out"/>
        <c:minorTickMark val="none"/>
        <c:tickLblPos val="nextTo"/>
        <c:spPr>
          <a:noFill/>
          <a:ln w="19050" cap="flat" cmpd="sng" algn="ctr">
            <a:solidFill>
              <a:srgbClr val="0099FF"/>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324764160"/>
        <c:crosses val="autoZero"/>
        <c:crossBetween val="midCat"/>
      </c:valAx>
      <c:valAx>
        <c:axId val="324764160"/>
        <c:scaling>
          <c:orientation val="minMax"/>
        </c:scaling>
        <c:delete val="0"/>
        <c:axPos val="l"/>
        <c:title>
          <c:tx>
            <c:rich>
              <a:bodyPr rot="-540000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r>
                  <a:rPr lang="en-US" sz="2000" baseline="0">
                    <a:solidFill>
                      <a:sysClr val="windowText" lastClr="000000"/>
                    </a:solidFill>
                  </a:rPr>
                  <a:t>Number of New ALS Mutation/Species Combinations</a:t>
                </a:r>
                <a:endParaRPr lang="en-US" sz="2000">
                  <a:solidFill>
                    <a:sysClr val="windowText" lastClr="000000"/>
                  </a:solidFill>
                </a:endParaRPr>
              </a:p>
            </c:rich>
          </c:tx>
          <c:layout>
            <c:manualLayout>
              <c:xMode val="edge"/>
              <c:yMode val="edge"/>
              <c:x val="1.7111732138935805E-2"/>
              <c:y val="0.12426961213181688"/>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title>
        <c:numFmt formatCode="General" sourceLinked="1"/>
        <c:majorTickMark val="out"/>
        <c:minorTickMark val="none"/>
        <c:tickLblPos val="nextTo"/>
        <c:spPr>
          <a:noFill/>
          <a:ln w="15875">
            <a:solidFill>
              <a:schemeClr val="accent1"/>
            </a:solid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324767296"/>
        <c:crosses val="autoZero"/>
        <c:crossBetween val="midCat"/>
      </c:valAx>
      <c:spPr>
        <a:noFill/>
        <a:ln w="25400">
          <a:noFill/>
        </a:ln>
        <a:effectLst/>
      </c:spPr>
    </c:plotArea>
    <c:plotVisOnly val="1"/>
    <c:dispBlanksAs val="gap"/>
    <c:showDLblsOverMax val="0"/>
  </c:chart>
  <c:spPr>
    <a:noFill/>
    <a:ln>
      <a:noFill/>
    </a:ln>
    <a:effectLst/>
  </c:spPr>
  <c:txPr>
    <a:bodyPr/>
    <a:lstStyle/>
    <a:p>
      <a:pPr>
        <a:defRPr sz="1400"/>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227077597696221"/>
          <c:y val="4.4227798938603471E-2"/>
          <c:w val="0.83338319435377906"/>
          <c:h val="0.81625962596259627"/>
        </c:manualLayout>
      </c:layout>
      <c:scatterChart>
        <c:scatterStyle val="lineMarker"/>
        <c:varyColors val="0"/>
        <c:ser>
          <c:idx val="0"/>
          <c:order val="0"/>
          <c:spPr>
            <a:ln w="38100">
              <a:solidFill>
                <a:srgbClr val="0099FF"/>
              </a:solidFill>
            </a:ln>
            <a:effectLst>
              <a:glow rad="63500">
                <a:schemeClr val="accent3">
                  <a:satMod val="175000"/>
                  <a:alpha val="40000"/>
                </a:schemeClr>
              </a:glow>
              <a:outerShdw blurRad="50800" dist="38100" algn="l" rotWithShape="0">
                <a:prstClr val="black">
                  <a:alpha val="40000"/>
                </a:prstClr>
              </a:outerShdw>
            </a:effectLst>
          </c:spPr>
          <c:marker>
            <c:symbol val="circle"/>
            <c:size val="9"/>
            <c:spPr>
              <a:solidFill>
                <a:srgbClr val="0099FF"/>
              </a:solidFill>
              <a:ln w="22225">
                <a:solidFill>
                  <a:srgbClr val="0099FF"/>
                </a:solidFill>
              </a:ln>
              <a:effectLst>
                <a:glow rad="63500">
                  <a:schemeClr val="accent3">
                    <a:satMod val="175000"/>
                    <a:alpha val="40000"/>
                  </a:schemeClr>
                </a:glow>
                <a:outerShdw blurRad="50800" dist="38100" algn="l" rotWithShape="0">
                  <a:prstClr val="black">
                    <a:alpha val="40000"/>
                  </a:prstClr>
                </a:outerShdw>
              </a:effectLst>
              <a:scene3d>
                <a:camera prst="orthographicFront"/>
                <a:lightRig rig="threePt" dir="t"/>
              </a:scene3d>
              <a:sp3d>
                <a:bevelT/>
              </a:sp3d>
            </c:spPr>
          </c:marker>
          <c:dPt>
            <c:idx val="21"/>
            <c:marker>
              <c:spPr>
                <a:solidFill>
                  <a:srgbClr val="0099FF"/>
                </a:solidFill>
                <a:ln w="50800">
                  <a:solidFill>
                    <a:srgbClr val="0099FF"/>
                  </a:solidFill>
                </a:ln>
                <a:effectLst>
                  <a:glow rad="63500">
                    <a:schemeClr val="accent3">
                      <a:satMod val="175000"/>
                      <a:alpha val="40000"/>
                    </a:schemeClr>
                  </a:glow>
                  <a:outerShdw blurRad="50800" dist="38100" algn="l" rotWithShape="0">
                    <a:prstClr val="black">
                      <a:alpha val="40000"/>
                    </a:prstClr>
                  </a:outerShdw>
                </a:effectLst>
                <a:scene3d>
                  <a:camera prst="orthographicFront"/>
                  <a:lightRig rig="threePt" dir="t"/>
                </a:scene3d>
                <a:sp3d>
                  <a:bevelT/>
                </a:sp3d>
              </c:spPr>
            </c:marker>
            <c:bubble3D val="0"/>
            <c:extLst>
              <c:ext xmlns:c16="http://schemas.microsoft.com/office/drawing/2014/chart" uri="{C3380CC4-5D6E-409C-BE32-E72D297353CC}">
                <c16:uniqueId val="{00000000-A924-4BF9-8668-C20F775EAEBB}"/>
              </c:ext>
            </c:extLst>
          </c:dPt>
          <c:dLbls>
            <c:dLbl>
              <c:idx val="0"/>
              <c:layout>
                <c:manualLayout>
                  <c:x val="5.1313873683933385E-2"/>
                  <c:y val="4.0650406504065045E-3"/>
                </c:manualLayout>
              </c:layout>
              <c:tx>
                <c:rich>
                  <a:bodyPr/>
                  <a:lstStyle/>
                  <a:p>
                    <a:fld id="{D780CAEC-99CC-4E84-80D0-A2B8BD25B009}" type="CELLREF">
                      <a:rPr lang="en-US"/>
                      <a:pPr/>
                      <a:t>[CELLREF]</a:t>
                    </a:fld>
                    <a:endParaRPr lang="en-US"/>
                  </a:p>
                </c:rich>
              </c:tx>
              <c:dLblPos val="r"/>
              <c:showLegendKey val="0"/>
              <c:showVal val="1"/>
              <c:showCatName val="0"/>
              <c:showSerName val="0"/>
              <c:showPercent val="0"/>
              <c:showBubbleSize val="0"/>
              <c:extLst>
                <c:ext xmlns:c15="http://schemas.microsoft.com/office/drawing/2012/chart" uri="{CE6537A1-D6FC-4f65-9D91-7224C49458BB}">
                  <c15:dlblFieldTable>
                    <c15:dlblFTEntry>
                      <c15:txfldGUID>{D780CAEC-99CC-4E84-80D0-A2B8BD25B009}</c15:txfldGUID>
                      <c15:f>'SOAIntroByYear WSSA'!$C$4</c15:f>
                      <c15:dlblFieldTableCache>
                        <c:ptCount val="1"/>
                        <c:pt idx="0">
                          <c:v>HRAC Group 24</c:v>
                        </c:pt>
                      </c15:dlblFieldTableCache>
                    </c15:dlblFTEntry>
                  </c15:dlblFieldTable>
                  <c15:showDataLabelsRange val="0"/>
                </c:ext>
                <c:ext xmlns:c16="http://schemas.microsoft.com/office/drawing/2014/chart" uri="{C3380CC4-5D6E-409C-BE32-E72D297353CC}">
                  <c16:uniqueId val="{00000001-A924-4BF9-8668-C20F775EAEBB}"/>
                </c:ext>
              </c:extLst>
            </c:dLbl>
            <c:dLbl>
              <c:idx val="1"/>
              <c:layout>
                <c:manualLayout>
                  <c:x val="-0.14228256188091612"/>
                  <c:y val="-4.9916386048099511E-2"/>
                </c:manualLayout>
              </c:layout>
              <c:tx>
                <c:rich>
                  <a:bodyPr wrap="square" lIns="38100" tIns="19050" rIns="38100" bIns="19050" anchor="ctr">
                    <a:noAutofit/>
                  </a:bodyPr>
                  <a:lstStyle/>
                  <a:p>
                    <a:pPr>
                      <a:defRPr sz="1200"/>
                    </a:pPr>
                    <a:fld id="{A50B3BD5-E1B0-42DE-B934-C84B0460A941}" type="CELLREF">
                      <a:rPr lang="en-US" sz="1200"/>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735772090988627"/>
                      <c:h val="2.9810294546515015E-2"/>
                    </c:manualLayout>
                  </c15:layout>
                  <c15:dlblFieldTable>
                    <c15:dlblFTEntry>
                      <c15:txfldGUID>{A50B3BD5-E1B0-42DE-B934-C84B0460A941}</c15:txfldGUID>
                      <c15:f>'SOAIntroByYear WSSA'!$C$5</c15:f>
                      <c15:dlblFieldTableCache>
                        <c:ptCount val="1"/>
                        <c:pt idx="0">
                          <c:v>HRAC Group 4</c:v>
                        </c:pt>
                      </c15:dlblFieldTableCache>
                    </c15:dlblFTEntry>
                  </c15:dlblFieldTable>
                  <c15:showDataLabelsRange val="0"/>
                </c:ext>
                <c:ext xmlns:c16="http://schemas.microsoft.com/office/drawing/2014/chart" uri="{C3380CC4-5D6E-409C-BE32-E72D297353CC}">
                  <c16:uniqueId val="{00000002-A924-4BF9-8668-C20F775EAEBB}"/>
                </c:ext>
              </c:extLst>
            </c:dLbl>
            <c:dLbl>
              <c:idx val="2"/>
              <c:layout>
                <c:manualLayout>
                  <c:x val="9.0764253382829979E-3"/>
                  <c:y val="2.5122661391484238E-2"/>
                </c:manualLayout>
              </c:layout>
              <c:tx>
                <c:rich>
                  <a:bodyPr wrap="square" lIns="38100" tIns="19050" rIns="38100" bIns="19050" anchor="ctr">
                    <a:noAutofit/>
                  </a:bodyPr>
                  <a:lstStyle/>
                  <a:p>
                    <a:pPr>
                      <a:defRPr sz="1200"/>
                    </a:pPr>
                    <a:fld id="{D27A2755-7683-4669-8EAA-116E11346D99}"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7155712248997368"/>
                      <c:h val="2.4707154058607822E-2"/>
                    </c:manualLayout>
                  </c15:layout>
                  <c15:dlblFieldTable>
                    <c15:dlblFTEntry>
                      <c15:txfldGUID>{D27A2755-7683-4669-8EAA-116E11346D99}</c15:txfldGUID>
                      <c15:f>'SOAIntroByYear WSSA'!$C$6</c15:f>
                      <c15:dlblFieldTableCache>
                        <c:ptCount val="1"/>
                        <c:pt idx="0">
                          <c:v>HRAC Group 23</c:v>
                        </c:pt>
                      </c15:dlblFieldTableCache>
                    </c15:dlblFTEntry>
                  </c15:dlblFieldTable>
                  <c15:showDataLabelsRange val="0"/>
                </c:ext>
                <c:ext xmlns:c16="http://schemas.microsoft.com/office/drawing/2014/chart" uri="{C3380CC4-5D6E-409C-BE32-E72D297353CC}">
                  <c16:uniqueId val="{00000003-A924-4BF9-8668-C20F775EAEBB}"/>
                </c:ext>
              </c:extLst>
            </c:dLbl>
            <c:dLbl>
              <c:idx val="3"/>
              <c:layout>
                <c:manualLayout>
                  <c:x val="6.0570514727678215E-2"/>
                  <c:y val="6.0989695891208034E-3"/>
                </c:manualLayout>
              </c:layout>
              <c:tx>
                <c:rich>
                  <a:bodyPr wrap="square" lIns="38100" tIns="19050" rIns="38100" bIns="19050" anchor="ctr">
                    <a:noAutofit/>
                  </a:bodyPr>
                  <a:lstStyle/>
                  <a:p>
                    <a:pPr>
                      <a:defRPr sz="1200"/>
                    </a:pPr>
                    <a:fld id="{B3E92970-55BA-4D27-936E-1CD0516E40EC}" type="CELLREF">
                      <a:rPr lang="en-US" sz="1200"/>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340518372703411"/>
                      <c:h val="3.1097550306211724E-2"/>
                    </c:manualLayout>
                  </c15:layout>
                  <c15:dlblFieldTable>
                    <c15:dlblFTEntry>
                      <c15:txfldGUID>{B3E92970-55BA-4D27-936E-1CD0516E40EC}</c15:txfldGUID>
                      <c15:f>'SOAIntroByYear WSSA'!$C$7</c15:f>
                      <c15:dlblFieldTableCache>
                        <c:ptCount val="1"/>
                        <c:pt idx="0">
                          <c:v>HRAC Group 15</c:v>
                        </c:pt>
                      </c15:dlblFieldTableCache>
                    </c15:dlblFTEntry>
                  </c15:dlblFieldTable>
                  <c15:showDataLabelsRange val="0"/>
                </c:ext>
                <c:ext xmlns:c16="http://schemas.microsoft.com/office/drawing/2014/chart" uri="{C3380CC4-5D6E-409C-BE32-E72D297353CC}">
                  <c16:uniqueId val="{00000004-A924-4BF9-8668-C20F775EAEBB}"/>
                </c:ext>
              </c:extLst>
            </c:dLbl>
            <c:dLbl>
              <c:idx val="4"/>
              <c:layout>
                <c:manualLayout>
                  <c:x val="5.6774511132097409E-2"/>
                  <c:y val="-1.2210081138253561E-2"/>
                </c:manualLayout>
              </c:layout>
              <c:tx>
                <c:rich>
                  <a:bodyPr wrap="square" lIns="38100" tIns="19050" rIns="38100" bIns="19050" anchor="ctr">
                    <a:noAutofit/>
                  </a:bodyPr>
                  <a:lstStyle/>
                  <a:p>
                    <a:pPr>
                      <a:defRPr sz="1200"/>
                    </a:pPr>
                    <a:fld id="{36D3E35D-4E66-4494-A7B2-175D7E8E5B24}"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5929350618451069"/>
                      <c:h val="3.3730207225412333E-2"/>
                    </c:manualLayout>
                  </c15:layout>
                  <c15:dlblFieldTable>
                    <c15:dlblFTEntry>
                      <c15:txfldGUID>{36D3E35D-4E66-4494-A7B2-175D7E8E5B24}</c15:txfldGUID>
                      <c15:f>'SOAIntroByYear WSSA'!$C$8</c15:f>
                      <c15:dlblFieldTableCache>
                        <c:ptCount val="1"/>
                        <c:pt idx="0">
                          <c:v>HRAC Group 19</c:v>
                        </c:pt>
                      </c15:dlblFieldTableCache>
                    </c15:dlblFTEntry>
                  </c15:dlblFieldTable>
                  <c15:showDataLabelsRange val="0"/>
                </c:ext>
                <c:ext xmlns:c16="http://schemas.microsoft.com/office/drawing/2014/chart" uri="{C3380CC4-5D6E-409C-BE32-E72D297353CC}">
                  <c16:uniqueId val="{00000005-A924-4BF9-8668-C20F775EAEBB}"/>
                </c:ext>
              </c:extLst>
            </c:dLbl>
            <c:dLbl>
              <c:idx val="5"/>
              <c:layout>
                <c:manualLayout>
                  <c:x val="-0.17380505602622601"/>
                  <c:y val="4.0650406504065045E-3"/>
                </c:manualLayout>
              </c:layout>
              <c:tx>
                <c:rich>
                  <a:bodyPr wrap="square" lIns="38100" tIns="19050" rIns="38100" bIns="19050" anchor="ctr">
                    <a:noAutofit/>
                  </a:bodyPr>
                  <a:lstStyle/>
                  <a:p>
                    <a:pPr>
                      <a:defRPr sz="1200"/>
                    </a:pPr>
                    <a:fld id="{D845771D-3113-4D5C-B264-82D6740A064D}"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2805294413513185"/>
                      <c:h val="2.6026502784712885E-2"/>
                    </c:manualLayout>
                  </c15:layout>
                  <c15:dlblFieldTable>
                    <c15:dlblFTEntry>
                      <c15:txfldGUID>{D845771D-3113-4D5C-B264-82D6740A064D}</c15:txfldGUID>
                      <c15:f>'SOAIntroByYear WSSA'!$C$9</c15:f>
                      <c15:dlblFieldTableCache>
                        <c:ptCount val="1"/>
                        <c:pt idx="0">
                          <c:v>HRAC Group 0</c:v>
                        </c:pt>
                      </c15:dlblFieldTableCache>
                    </c15:dlblFTEntry>
                  </c15:dlblFieldTable>
                  <c15:showDataLabelsRange val="0"/>
                </c:ext>
                <c:ext xmlns:c16="http://schemas.microsoft.com/office/drawing/2014/chart" uri="{C3380CC4-5D6E-409C-BE32-E72D297353CC}">
                  <c16:uniqueId val="{00000006-A924-4BF9-8668-C20F775EAEBB}"/>
                </c:ext>
              </c:extLst>
            </c:dLbl>
            <c:dLbl>
              <c:idx val="6"/>
              <c:layout>
                <c:manualLayout>
                  <c:x val="-0.16444441309992458"/>
                  <c:y val="-2.8993502474515754E-2"/>
                </c:manualLayout>
              </c:layout>
              <c:tx>
                <c:rich>
                  <a:bodyPr wrap="square" lIns="38100" tIns="19050" rIns="38100" bIns="19050" anchor="ctr">
                    <a:noAutofit/>
                  </a:bodyPr>
                  <a:lstStyle/>
                  <a:p>
                    <a:pPr>
                      <a:defRPr sz="1200"/>
                    </a:pPr>
                    <a:fld id="{39931405-F93B-4B59-AE0F-AB9CC653470D}"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3559661177402946"/>
                      <c:h val="3.985763946105466E-2"/>
                    </c:manualLayout>
                  </c15:layout>
                  <c15:dlblFieldTable>
                    <c15:dlblFTEntry>
                      <c15:txfldGUID>{39931405-F93B-4B59-AE0F-AB9CC653470D}</c15:txfldGUID>
                      <c15:f>'SOAIntroByYear WSSA'!$C$10</c15:f>
                      <c15:dlblFieldTableCache>
                        <c:ptCount val="1"/>
                        <c:pt idx="0">
                          <c:v>HRAC Group 5</c:v>
                        </c:pt>
                      </c15:dlblFieldTableCache>
                    </c15:dlblFTEntry>
                  </c15:dlblFieldTable>
                  <c15:showDataLabelsRange val="0"/>
                </c:ext>
                <c:ext xmlns:c16="http://schemas.microsoft.com/office/drawing/2014/chart" uri="{C3380CC4-5D6E-409C-BE32-E72D297353CC}">
                  <c16:uniqueId val="{00000007-A924-4BF9-8668-C20F775EAEBB}"/>
                </c:ext>
              </c:extLst>
            </c:dLbl>
            <c:dLbl>
              <c:idx val="7"/>
              <c:layout>
                <c:manualLayout>
                  <c:x val="4.1154224769292487E-2"/>
                  <c:y val="3.9155455721660657E-3"/>
                </c:manualLayout>
              </c:layout>
              <c:tx>
                <c:rich>
                  <a:bodyPr wrap="square" lIns="38100" tIns="19050" rIns="38100" bIns="19050" anchor="ctr">
                    <a:noAutofit/>
                  </a:bodyPr>
                  <a:lstStyle/>
                  <a:p>
                    <a:pPr>
                      <a:defRPr sz="1200"/>
                    </a:pPr>
                    <a:fld id="{24420610-0411-4871-85F7-3B927E40DFE0}"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534139485227492"/>
                      <c:h val="4.131467466248899E-2"/>
                    </c:manualLayout>
                  </c15:layout>
                  <c15:dlblFieldTable>
                    <c15:dlblFTEntry>
                      <c15:txfldGUID>{24420610-0411-4871-85F7-3B927E40DFE0}</c15:txfldGUID>
                      <c15:f>'SOAIntroByYear WSSA'!$C$11</c15:f>
                      <c15:dlblFieldTableCache>
                        <c:ptCount val="1"/>
                        <c:pt idx="0">
                          <c:v>HRAC Group 34</c:v>
                        </c:pt>
                      </c15:dlblFieldTableCache>
                    </c15:dlblFTEntry>
                  </c15:dlblFieldTable>
                  <c15:showDataLabelsRange val="0"/>
                </c:ext>
                <c:ext xmlns:c16="http://schemas.microsoft.com/office/drawing/2014/chart" uri="{C3380CC4-5D6E-409C-BE32-E72D297353CC}">
                  <c16:uniqueId val="{00000008-A924-4BF9-8668-C20F775EAEBB}"/>
                </c:ext>
              </c:extLst>
            </c:dLbl>
            <c:dLbl>
              <c:idx val="8"/>
              <c:layout>
                <c:manualLayout>
                  <c:x val="3.0089536350039268E-2"/>
                  <c:y val="1.8083636028191425E-2"/>
                </c:manualLayout>
              </c:layout>
              <c:tx>
                <c:rich>
                  <a:bodyPr wrap="square" lIns="38100" tIns="19050" rIns="38100" bIns="19050" anchor="ctr">
                    <a:noAutofit/>
                  </a:bodyPr>
                  <a:lstStyle/>
                  <a:p>
                    <a:pPr>
                      <a:defRPr sz="1200"/>
                    </a:pPr>
                    <a:fld id="{CA43C7D3-4C35-460C-A357-EDEC1A52EC30}"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5118529848712031"/>
                      <c:h val="3.3760167905961307E-2"/>
                    </c:manualLayout>
                  </c15:layout>
                  <c15:dlblFieldTable>
                    <c15:dlblFTEntry>
                      <c15:txfldGUID>{CA43C7D3-4C35-460C-A357-EDEC1A52EC30}</c15:txfldGUID>
                      <c15:f>'SOAIntroByYear WSSA'!$C$12</c15:f>
                      <c15:dlblFieldTableCache>
                        <c:ptCount val="1"/>
                        <c:pt idx="0">
                          <c:v>HRAC Group 22</c:v>
                        </c:pt>
                      </c15:dlblFieldTableCache>
                    </c15:dlblFTEntry>
                  </c15:dlblFieldTable>
                  <c15:showDataLabelsRange val="0"/>
                </c:ext>
                <c:ext xmlns:c16="http://schemas.microsoft.com/office/drawing/2014/chart" uri="{C3380CC4-5D6E-409C-BE32-E72D297353CC}">
                  <c16:uniqueId val="{00000009-A924-4BF9-8668-C20F775EAEBB}"/>
                </c:ext>
              </c:extLst>
            </c:dLbl>
            <c:dLbl>
              <c:idx val="9"/>
              <c:layout>
                <c:manualLayout>
                  <c:x val="-0.19957720980778776"/>
                  <c:y val="8.2372948974594982E-3"/>
                </c:manualLayout>
              </c:layout>
              <c:tx>
                <c:rich>
                  <a:bodyPr wrap="square" lIns="38100" tIns="19050" rIns="38100" bIns="19050" anchor="ctr">
                    <a:noAutofit/>
                  </a:bodyPr>
                  <a:lstStyle/>
                  <a:p>
                    <a:pPr>
                      <a:defRPr sz="1200"/>
                    </a:pPr>
                    <a:fld id="{22A261C6-F9B1-4E78-B314-B66C1B5AB0AF}"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4558964563671706"/>
                      <c:h val="3.367044355210675E-2"/>
                    </c:manualLayout>
                  </c15:layout>
                  <c15:dlblFieldTable>
                    <c15:dlblFTEntry>
                      <c15:txfldGUID>{22A261C6-F9B1-4E78-B314-B66C1B5AB0AF}</c15:txfldGUID>
                      <c15:f>'SOAIntroByYear WSSA'!$C$13</c15:f>
                      <c15:dlblFieldTableCache>
                        <c:ptCount val="1"/>
                        <c:pt idx="0">
                          <c:v>HRAC Group 3</c:v>
                        </c:pt>
                      </c15:dlblFieldTableCache>
                    </c15:dlblFTEntry>
                  </c15:dlblFieldTable>
                  <c15:showDataLabelsRange val="0"/>
                </c:ext>
                <c:ext xmlns:c16="http://schemas.microsoft.com/office/drawing/2014/chart" uri="{C3380CC4-5D6E-409C-BE32-E72D297353CC}">
                  <c16:uniqueId val="{0000000A-A924-4BF9-8668-C20F775EAEBB}"/>
                </c:ext>
              </c:extLst>
            </c:dLbl>
            <c:dLbl>
              <c:idx val="10"/>
              <c:layout>
                <c:manualLayout>
                  <c:x val="3.7083008999558367E-2"/>
                  <c:y val="2.6108998532715092E-2"/>
                </c:manualLayout>
              </c:layout>
              <c:tx>
                <c:rich>
                  <a:bodyPr wrap="square" lIns="38100" tIns="19050" rIns="38100" bIns="19050" anchor="ctr">
                    <a:noAutofit/>
                  </a:bodyPr>
                  <a:lstStyle/>
                  <a:p>
                    <a:pPr>
                      <a:defRPr sz="1200"/>
                    </a:pPr>
                    <a:fld id="{3C088705-0586-45D7-B5F7-434417B323A2}"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4921977840663633"/>
                      <c:h val="3.367044355210675E-2"/>
                    </c:manualLayout>
                  </c15:layout>
                  <c15:dlblFieldTable>
                    <c15:dlblFTEntry>
                      <c15:txfldGUID>{3C088705-0586-45D7-B5F7-434417B323A2}</c15:txfldGUID>
                      <c15:f>'SOAIntroByYear WSSA'!$C$14</c15:f>
                      <c15:dlblFieldTableCache>
                        <c:ptCount val="1"/>
                        <c:pt idx="0">
                          <c:v>HRAC Group 29</c:v>
                        </c:pt>
                      </c15:dlblFieldTableCache>
                    </c15:dlblFTEntry>
                  </c15:dlblFieldTable>
                  <c15:showDataLabelsRange val="0"/>
                </c:ext>
                <c:ext xmlns:c16="http://schemas.microsoft.com/office/drawing/2014/chart" uri="{C3380CC4-5D6E-409C-BE32-E72D297353CC}">
                  <c16:uniqueId val="{0000000B-A924-4BF9-8668-C20F775EAEBB}"/>
                </c:ext>
              </c:extLst>
            </c:dLbl>
            <c:dLbl>
              <c:idx val="11"/>
              <c:layout>
                <c:manualLayout>
                  <c:x val="-0.23553706447564104"/>
                  <c:y val="6.2499556503076636E-4"/>
                </c:manualLayout>
              </c:layout>
              <c:tx>
                <c:rich>
                  <a:bodyPr wrap="square" lIns="38100" tIns="19050" rIns="38100" bIns="19050" anchor="ctr">
                    <a:noAutofit/>
                  </a:bodyPr>
                  <a:lstStyle/>
                  <a:p>
                    <a:pPr>
                      <a:defRPr sz="1200"/>
                    </a:pPr>
                    <a:fld id="{FA4D315C-28FA-4724-AA68-BEDAAA038908}"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5659780457880015"/>
                      <c:h val="3.985763946105466E-2"/>
                    </c:manualLayout>
                  </c15:layout>
                  <c15:dlblFieldTable>
                    <c15:dlblFTEntry>
                      <c15:txfldGUID>{FA4D315C-28FA-4724-AA68-BEDAAA038908}</c15:txfldGUID>
                      <c15:f>'SOAIntroByYear WSSA'!$C$15</c15:f>
                      <c15:dlblFieldTableCache>
                        <c:ptCount val="1"/>
                        <c:pt idx="0">
                          <c:v>HRAC Group 6</c:v>
                        </c:pt>
                      </c15:dlblFieldTableCache>
                    </c15:dlblFTEntry>
                  </c15:dlblFieldTable>
                  <c15:showDataLabelsRange val="0"/>
                </c:ext>
                <c:ext xmlns:c16="http://schemas.microsoft.com/office/drawing/2014/chart" uri="{C3380CC4-5D6E-409C-BE32-E72D297353CC}">
                  <c16:uniqueId val="{0000000C-A924-4BF9-8668-C20F775EAEBB}"/>
                </c:ext>
              </c:extLst>
            </c:dLbl>
            <c:dLbl>
              <c:idx val="12"/>
              <c:layout>
                <c:manualLayout>
                  <c:x val="1.7377626636150015E-2"/>
                  <c:y val="1.5070963575508599E-2"/>
                </c:manualLayout>
              </c:layout>
              <c:tx>
                <c:rich>
                  <a:bodyPr wrap="square" lIns="38100" tIns="19050" rIns="38100" bIns="19050" anchor="ctr">
                    <a:noAutofit/>
                  </a:bodyPr>
                  <a:lstStyle/>
                  <a:p>
                    <a:pPr>
                      <a:defRPr sz="1200"/>
                    </a:pPr>
                    <a:fld id="{66EC39FC-2DA2-4B5B-BE6A-4F133ADDC129}"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3402996893284266"/>
                      <c:h val="2.903300326650262E-2"/>
                    </c:manualLayout>
                  </c15:layout>
                  <c15:dlblFieldTable>
                    <c15:dlblFTEntry>
                      <c15:txfldGUID>{66EC39FC-2DA2-4B5B-BE6A-4F133ADDC129}</c15:txfldGUID>
                      <c15:f>'SOAIntroByYear WSSA'!$C$16</c15:f>
                      <c15:dlblFieldTableCache>
                        <c:ptCount val="1"/>
                        <c:pt idx="0">
                          <c:v>HRAC Group 18</c:v>
                        </c:pt>
                      </c15:dlblFieldTableCache>
                    </c15:dlblFTEntry>
                  </c15:dlblFieldTable>
                  <c15:showDataLabelsRange val="0"/>
                </c:ext>
                <c:ext xmlns:c16="http://schemas.microsoft.com/office/drawing/2014/chart" uri="{C3380CC4-5D6E-409C-BE32-E72D297353CC}">
                  <c16:uniqueId val="{0000000D-A924-4BF9-8668-C20F775EAEBB}"/>
                </c:ext>
              </c:extLst>
            </c:dLbl>
            <c:dLbl>
              <c:idx val="13"/>
              <c:layout>
                <c:manualLayout>
                  <c:x val="-0.22534245983700926"/>
                  <c:y val="-2.1833451730584098E-3"/>
                </c:manualLayout>
              </c:layout>
              <c:tx>
                <c:rich>
                  <a:bodyPr wrap="square" lIns="38100" tIns="19050" rIns="38100" bIns="19050" anchor="ctr">
                    <a:noAutofit/>
                  </a:bodyPr>
                  <a:lstStyle/>
                  <a:p>
                    <a:pPr>
                      <a:defRPr sz="1200"/>
                    </a:pPr>
                    <a:fld id="{6DA9DD5F-2F61-4232-8300-6CBA07FC9682}"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627823152615046"/>
                      <c:h val="3.7825201505287669E-2"/>
                    </c:manualLayout>
                  </c15:layout>
                  <c15:dlblFieldTable>
                    <c15:dlblFTEntry>
                      <c15:txfldGUID>{6DA9DD5F-2F61-4232-8300-6CBA07FC9682}</c15:txfldGUID>
                      <c15:f>'SOAIntroByYear WSSA'!$C$17</c15:f>
                      <c15:dlblFieldTableCache>
                        <c:ptCount val="1"/>
                        <c:pt idx="0">
                          <c:v>HRAC Group 14</c:v>
                        </c:pt>
                      </c15:dlblFieldTableCache>
                    </c15:dlblFTEntry>
                  </c15:dlblFieldTable>
                  <c15:showDataLabelsRange val="0"/>
                </c:ext>
                <c:ext xmlns:c16="http://schemas.microsoft.com/office/drawing/2014/chart" uri="{C3380CC4-5D6E-409C-BE32-E72D297353CC}">
                  <c16:uniqueId val="{0000000E-A924-4BF9-8668-C20F775EAEBB}"/>
                </c:ext>
              </c:extLst>
            </c:dLbl>
            <c:dLbl>
              <c:idx val="14"/>
              <c:layout>
                <c:manualLayout>
                  <c:x val="6.3613703138893874E-3"/>
                  <c:y val="1.8812626692285603E-2"/>
                </c:manualLayout>
              </c:layout>
              <c:tx>
                <c:rich>
                  <a:bodyPr wrap="square" lIns="38100" tIns="19050" rIns="38100" bIns="19050" anchor="ctr">
                    <a:noAutofit/>
                  </a:bodyPr>
                  <a:lstStyle/>
                  <a:p>
                    <a:pPr>
                      <a:defRPr sz="1200"/>
                    </a:pPr>
                    <a:fld id="{39B77782-783A-4125-B962-0A605BFF677A}"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767047491649328"/>
                      <c:h val="4.0621636815053506E-2"/>
                    </c:manualLayout>
                  </c15:layout>
                  <c15:dlblFieldTable>
                    <c15:dlblFTEntry>
                      <c15:txfldGUID>{39B77782-783A-4125-B962-0A605BFF677A}</c15:txfldGUID>
                      <c15:f>'SOAIntroByYear WSSA'!$C$18</c15:f>
                      <c15:dlblFieldTableCache>
                        <c:ptCount val="1"/>
                        <c:pt idx="0">
                          <c:v>HRAC Group 12</c:v>
                        </c:pt>
                      </c15:dlblFieldTableCache>
                    </c15:dlblFTEntry>
                  </c15:dlblFieldTable>
                  <c15:showDataLabelsRange val="0"/>
                </c:ext>
                <c:ext xmlns:c16="http://schemas.microsoft.com/office/drawing/2014/chart" uri="{C3380CC4-5D6E-409C-BE32-E72D297353CC}">
                  <c16:uniqueId val="{0000000F-A924-4BF9-8668-C20F775EAEBB}"/>
                </c:ext>
              </c:extLst>
            </c:dLbl>
            <c:dLbl>
              <c:idx val="15"/>
              <c:layout>
                <c:manualLayout>
                  <c:x val="3.4673125678804657E-2"/>
                  <c:y val="2.2178393776378209E-2"/>
                </c:manualLayout>
              </c:layout>
              <c:tx>
                <c:rich>
                  <a:bodyPr wrap="square" lIns="38100" tIns="19050" rIns="38100" bIns="19050" anchor="ctr">
                    <a:noAutofit/>
                  </a:bodyPr>
                  <a:lstStyle/>
                  <a:p>
                    <a:pPr>
                      <a:defRPr sz="1200"/>
                    </a:pPr>
                    <a:fld id="{7B65C6C6-EB08-4664-AFD9-8BFCBE3766C7}"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5277774588655116"/>
                      <c:h val="3.3879695252572471E-2"/>
                    </c:manualLayout>
                  </c15:layout>
                  <c15:dlblFieldTable>
                    <c15:dlblFTEntry>
                      <c15:txfldGUID>{7B65C6C6-EB08-4664-AFD9-8BFCBE3766C7}</c15:txfldGUID>
                      <c15:f>'SOAIntroByYear WSSA'!$C$19</c15:f>
                      <c15:dlblFieldTableCache>
                        <c:ptCount val="1"/>
                        <c:pt idx="0">
                          <c:v>HRAC Group 9</c:v>
                        </c:pt>
                      </c15:dlblFieldTableCache>
                    </c15:dlblFTEntry>
                  </c15:dlblFieldTable>
                  <c15:showDataLabelsRange val="0"/>
                </c:ext>
                <c:ext xmlns:c16="http://schemas.microsoft.com/office/drawing/2014/chart" uri="{C3380CC4-5D6E-409C-BE32-E72D297353CC}">
                  <c16:uniqueId val="{00000010-A924-4BF9-8668-C20F775EAEBB}"/>
                </c:ext>
              </c:extLst>
            </c:dLbl>
            <c:dLbl>
              <c:idx val="16"/>
              <c:layout>
                <c:manualLayout>
                  <c:x val="-0.25019421757025812"/>
                  <c:y val="5.9479835279331733E-3"/>
                </c:manualLayout>
              </c:layout>
              <c:tx>
                <c:rich>
                  <a:bodyPr wrap="square" lIns="38100" tIns="19050" rIns="38100" bIns="19050" anchor="ctr">
                    <a:noAutofit/>
                  </a:bodyPr>
                  <a:lstStyle/>
                  <a:p>
                    <a:pPr>
                      <a:defRPr sz="1200"/>
                    </a:pPr>
                    <a:fld id="{B6B46305-D0EE-4C72-9FD8-5C4E98157CAB}"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6554772197687845"/>
                      <c:h val="4.1493965682405751E-2"/>
                    </c:manualLayout>
                  </c15:layout>
                  <c15:dlblFieldTable>
                    <c15:dlblFTEntry>
                      <c15:txfldGUID>{B6B46305-D0EE-4C72-9FD8-5C4E98157CAB}</c15:txfldGUID>
                      <c15:f>'SOAIntroByYear WSSA'!$C$20</c15:f>
                      <c15:dlblFieldTableCache>
                        <c:ptCount val="1"/>
                        <c:pt idx="0">
                          <c:v>HRAC Group 1</c:v>
                        </c:pt>
                      </c15:dlblFieldTableCache>
                    </c15:dlblFTEntry>
                  </c15:dlblFieldTable>
                  <c15:showDataLabelsRange val="0"/>
                </c:ext>
                <c:ext xmlns:c16="http://schemas.microsoft.com/office/drawing/2014/chart" uri="{C3380CC4-5D6E-409C-BE32-E72D297353CC}">
                  <c16:uniqueId val="{00000011-A924-4BF9-8668-C20F775EAEBB}"/>
                </c:ext>
              </c:extLst>
            </c:dLbl>
            <c:dLbl>
              <c:idx val="17"/>
              <c:layout>
                <c:manualLayout>
                  <c:x val="-0.31533209538775991"/>
                  <c:y val="-2.2357723577235773E-2"/>
                </c:manualLayout>
              </c:layout>
              <c:tx>
                <c:rich>
                  <a:bodyPr wrap="square" lIns="38100" tIns="19050" rIns="38100" bIns="19050" anchor="ctr">
                    <a:noAutofit/>
                  </a:bodyPr>
                  <a:lstStyle/>
                  <a:p>
                    <a:pPr>
                      <a:defRPr sz="1200"/>
                    </a:pPr>
                    <a:fld id="{EB08B8B6-99AA-4E5F-8EFF-FE1F4A500852}"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26439066110959697"/>
                      <c:h val="4.1890243902439027E-2"/>
                    </c:manualLayout>
                  </c15:layout>
                  <c15:dlblFieldTable>
                    <c15:dlblFTEntry>
                      <c15:txfldGUID>{EB08B8B6-99AA-4E5F-8EFF-FE1F4A500852}</c15:txfldGUID>
                      <c15:f>'SOAIntroByYear WSSA'!$C$21</c15:f>
                      <c15:dlblFieldTableCache>
                        <c:ptCount val="1"/>
                        <c:pt idx="0">
                          <c:v>HRAC Group 10</c:v>
                        </c:pt>
                      </c15:dlblFieldTableCache>
                    </c15:dlblFTEntry>
                  </c15:dlblFieldTable>
                  <c15:showDataLabelsRange val="0"/>
                </c:ext>
                <c:ext xmlns:c16="http://schemas.microsoft.com/office/drawing/2014/chart" uri="{C3380CC4-5D6E-409C-BE32-E72D297353CC}">
                  <c16:uniqueId val="{00000012-A924-4BF9-8668-C20F775EAEBB}"/>
                </c:ext>
              </c:extLst>
            </c:dLbl>
            <c:dLbl>
              <c:idx val="18"/>
              <c:layout>
                <c:manualLayout>
                  <c:x val="2.1650243049416495E-2"/>
                  <c:y val="3.6882701570333846E-2"/>
                </c:manualLayout>
              </c:layout>
              <c:tx>
                <c:rich>
                  <a:bodyPr wrap="square" lIns="38100" tIns="19050" rIns="38100" bIns="19050" anchor="ctr">
                    <a:noAutofit/>
                  </a:bodyPr>
                  <a:lstStyle/>
                  <a:p>
                    <a:pPr>
                      <a:defRPr sz="1200"/>
                    </a:pPr>
                    <a:fld id="{D5B2F16A-8E16-4D01-A74D-1AD2DB49192A}"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3355072580240421"/>
                      <c:h val="4.3833106394318824E-2"/>
                    </c:manualLayout>
                  </c15:layout>
                  <c15:dlblFieldTable>
                    <c15:dlblFTEntry>
                      <c15:txfldGUID>{D5B2F16A-8E16-4D01-A74D-1AD2DB49192A}</c15:txfldGUID>
                      <c15:f>'SOAIntroByYear WSSA'!$C$22</c15:f>
                      <c15:dlblFieldTableCache>
                        <c:ptCount val="1"/>
                        <c:pt idx="0">
                          <c:v>HRAC Group 2</c:v>
                        </c:pt>
                      </c15:dlblFieldTableCache>
                    </c15:dlblFTEntry>
                  </c15:dlblFieldTable>
                  <c15:showDataLabelsRange val="0"/>
                </c:ext>
                <c:ext xmlns:c16="http://schemas.microsoft.com/office/drawing/2014/chart" uri="{C3380CC4-5D6E-409C-BE32-E72D297353CC}">
                  <c16:uniqueId val="{00000013-A924-4BF9-8668-C20F775EAEBB}"/>
                </c:ext>
              </c:extLst>
            </c:dLbl>
            <c:dLbl>
              <c:idx val="19"/>
              <c:layout>
                <c:manualLayout>
                  <c:x val="-0.25412558575527161"/>
                  <c:y val="-1.0605686694855988E-2"/>
                </c:manualLayout>
              </c:layout>
              <c:tx>
                <c:rich>
                  <a:bodyPr wrap="square" lIns="38100" tIns="19050" rIns="38100" bIns="19050" anchor="ctr">
                    <a:noAutofit/>
                  </a:bodyPr>
                  <a:lstStyle/>
                  <a:p>
                    <a:pPr>
                      <a:defRPr sz="1200"/>
                    </a:pPr>
                    <a:fld id="{EB6203AF-9E0C-4378-8BBC-AF3FBBAE0ABB}" type="CELLREF">
                      <a:rPr lang="en-US"/>
                      <a:pPr>
                        <a:defRPr sz="1200"/>
                      </a:pPr>
                      <a:t>[CELLREF]</a:t>
                    </a:fld>
                    <a:endParaRPr lang="en-US"/>
                  </a:p>
                </c:rich>
              </c:tx>
              <c:spPr>
                <a:noFill/>
                <a:ln>
                  <a:noFill/>
                </a:ln>
                <a:effectLst/>
              </c:spPr>
              <c:dLblPos val="r"/>
              <c:showLegendKey val="0"/>
              <c:showVal val="1"/>
              <c:showCatName val="0"/>
              <c:showSerName val="0"/>
              <c:showPercent val="0"/>
              <c:showBubbleSize val="0"/>
              <c:extLst>
                <c:ext xmlns:c15="http://schemas.microsoft.com/office/drawing/2012/chart" uri="{CE6537A1-D6FC-4f65-9D91-7224C49458BB}">
                  <c15:layout>
                    <c:manualLayout>
                      <c:w val="0.18718856167032469"/>
                      <c:h val="3.9857797148847018E-2"/>
                    </c:manualLayout>
                  </c15:layout>
                  <c15:dlblFieldTable>
                    <c15:dlblFTEntry>
                      <c15:txfldGUID>{EB6203AF-9E0C-4378-8BBC-AF3FBBAE0ABB}</c15:txfldGUID>
                      <c15:f>'SOAIntroByYear WSSA'!$C$23</c15:f>
                      <c15:dlblFieldTableCache>
                        <c:ptCount val="1"/>
                        <c:pt idx="0">
                          <c:v>HRAC Group 27</c:v>
                        </c:pt>
                      </c15:dlblFieldTableCache>
                    </c15:dlblFTEntry>
                  </c15:dlblFieldTable>
                  <c15:showDataLabelsRange val="0"/>
                </c:ext>
                <c:ext xmlns:c16="http://schemas.microsoft.com/office/drawing/2014/chart" uri="{C3380CC4-5D6E-409C-BE32-E72D297353CC}">
                  <c16:uniqueId val="{00000014-A924-4BF9-8668-C20F775EAEBB}"/>
                </c:ext>
              </c:extLst>
            </c:dLbl>
            <c:dLbl>
              <c:idx val="20"/>
              <c:layout>
                <c:manualLayout>
                  <c:x val="-0.18863700651379225"/>
                  <c:y val="-4.25932072829684E-2"/>
                </c:manualLayout>
              </c:layout>
              <c:tx>
                <c:rich>
                  <a:bodyPr/>
                  <a:lstStyle/>
                  <a:p>
                    <a:fld id="{069201C5-3DAB-4A2A-85DC-B0AAB09DD2D9}" type="CELLREF">
                      <a:rPr lang="en-US"/>
                      <a:pPr/>
                      <a:t>[CELLREF]</a:t>
                    </a:fld>
                    <a:endParaRPr lang="en-US"/>
                  </a:p>
                </c:rich>
              </c:tx>
              <c:dLblPos val="r"/>
              <c:showLegendKey val="0"/>
              <c:showVal val="1"/>
              <c:showCatName val="0"/>
              <c:showSerName val="0"/>
              <c:showPercent val="0"/>
              <c:showBubbleSize val="0"/>
              <c:extLst>
                <c:ext xmlns:c15="http://schemas.microsoft.com/office/drawing/2012/chart" uri="{CE6537A1-D6FC-4f65-9D91-7224C49458BB}">
                  <c15:dlblFieldTable>
                    <c15:dlblFTEntry>
                      <c15:txfldGUID>{069201C5-3DAB-4A2A-85DC-B0AAB09DD2D9}</c15:txfldGUID>
                      <c15:f>'SOAIntroByYear WSSA'!$C$24</c15:f>
                      <c15:dlblFieldTableCache>
                        <c:ptCount val="1"/>
                        <c:pt idx="0">
                          <c:v>HRAC Group 13</c:v>
                        </c:pt>
                      </c15:dlblFieldTableCache>
                    </c15:dlblFTEntry>
                  </c15:dlblFieldTable>
                  <c15:showDataLabelsRange val="0"/>
                </c:ext>
                <c:ext xmlns:c16="http://schemas.microsoft.com/office/drawing/2014/chart" uri="{C3380CC4-5D6E-409C-BE32-E72D297353CC}">
                  <c16:uniqueId val="{00000015-A924-4BF9-8668-C20F775EAEBB}"/>
                </c:ext>
              </c:extLst>
            </c:dLbl>
            <c:dLbl>
              <c:idx val="21"/>
              <c:layout>
                <c:manualLayout>
                  <c:x val="-5.4156769907861523E-2"/>
                  <c:y val="-3.6047350490290765E-2"/>
                </c:manualLayout>
              </c:layout>
              <c:tx>
                <c:rich>
                  <a:bodyPr wrap="square" lIns="38100" tIns="19050" rIns="38100" bIns="19050" anchor="ctr">
                    <a:noAutofit/>
                  </a:bodyPr>
                  <a:lstStyle/>
                  <a:p>
                    <a:pPr>
                      <a:defRPr sz="1200"/>
                    </a:pPr>
                    <a:r>
                      <a:rPr lang="en-US"/>
                      <a:t>HRAC Group 28</a:t>
                    </a:r>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manualLayout>
                      <c:w val="0.1525002375440796"/>
                      <c:h val="4.7141553965887394E-2"/>
                    </c:manualLayout>
                  </c15:layout>
                  <c15:showDataLabelsRange val="0"/>
                </c:ext>
                <c:ext xmlns:c16="http://schemas.microsoft.com/office/drawing/2014/chart" uri="{C3380CC4-5D6E-409C-BE32-E72D297353CC}">
                  <c16:uniqueId val="{00000000-A924-4BF9-8668-C20F775EAEBB}"/>
                </c:ext>
              </c:extLst>
            </c:dLbl>
            <c:spPr>
              <a:noFill/>
              <a:ln>
                <a:noFill/>
              </a:ln>
              <a:effectLst/>
            </c:spPr>
            <c:txPr>
              <a:bodyPr wrap="square" lIns="38100" tIns="19050" rIns="38100" bIns="19050" anchor="ctr">
                <a:spAutoFit/>
              </a:bodyPr>
              <a:lstStyle/>
              <a:p>
                <a:pPr>
                  <a:defRPr sz="1200"/>
                </a:pPr>
                <a:endParaRPr lang="en-US"/>
              </a:p>
            </c:txPr>
            <c:dLblPos val="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xVal>
            <c:numRef>
              <c:f>'SOAIntroByYear WSSA'!$A$4:$A$25</c:f>
              <c:numCache>
                <c:formatCode>General</c:formatCode>
                <c:ptCount val="22"/>
                <c:pt idx="0">
                  <c:v>1932</c:v>
                </c:pt>
                <c:pt idx="1">
                  <c:v>1942</c:v>
                </c:pt>
                <c:pt idx="2">
                  <c:v>1945</c:v>
                </c:pt>
                <c:pt idx="3">
                  <c:v>1947</c:v>
                </c:pt>
                <c:pt idx="4">
                  <c:v>1949</c:v>
                </c:pt>
                <c:pt idx="5">
                  <c:v>1951</c:v>
                </c:pt>
                <c:pt idx="6">
                  <c:v>1951</c:v>
                </c:pt>
                <c:pt idx="7">
                  <c:v>1953</c:v>
                </c:pt>
                <c:pt idx="8">
                  <c:v>1958</c:v>
                </c:pt>
                <c:pt idx="9">
                  <c:v>1959</c:v>
                </c:pt>
                <c:pt idx="10">
                  <c:v>1960</c:v>
                </c:pt>
                <c:pt idx="11">
                  <c:v>1963</c:v>
                </c:pt>
                <c:pt idx="12">
                  <c:v>1965</c:v>
                </c:pt>
                <c:pt idx="13">
                  <c:v>1965</c:v>
                </c:pt>
                <c:pt idx="14">
                  <c:v>1971</c:v>
                </c:pt>
                <c:pt idx="15">
                  <c:v>1971</c:v>
                </c:pt>
                <c:pt idx="16">
                  <c:v>1974</c:v>
                </c:pt>
                <c:pt idx="17">
                  <c:v>1978</c:v>
                </c:pt>
                <c:pt idx="18">
                  <c:v>1979</c:v>
                </c:pt>
                <c:pt idx="19">
                  <c:v>1981</c:v>
                </c:pt>
                <c:pt idx="20">
                  <c:v>1982</c:v>
                </c:pt>
                <c:pt idx="21">
                  <c:v>2020</c:v>
                </c:pt>
              </c:numCache>
            </c:numRef>
          </c:xVal>
          <c:yVal>
            <c:numRef>
              <c:f>'SOAIntroByYear WSSA'!$B$4:$B$25</c:f>
              <c:numCache>
                <c:formatCode>General</c:formatCode>
                <c:ptCount val="22"/>
                <c:pt idx="0">
                  <c:v>1</c:v>
                </c:pt>
                <c:pt idx="1">
                  <c:v>2</c:v>
                </c:pt>
                <c:pt idx="2">
                  <c:v>3</c:v>
                </c:pt>
                <c:pt idx="3">
                  <c:v>4</c:v>
                </c:pt>
                <c:pt idx="4">
                  <c:v>5</c:v>
                </c:pt>
                <c:pt idx="5">
                  <c:v>6</c:v>
                </c:pt>
                <c:pt idx="6">
                  <c:v>7</c:v>
                </c:pt>
                <c:pt idx="7">
                  <c:v>8</c:v>
                </c:pt>
                <c:pt idx="8">
                  <c:v>10</c:v>
                </c:pt>
                <c:pt idx="9">
                  <c:v>11</c:v>
                </c:pt>
                <c:pt idx="10">
                  <c:v>12</c:v>
                </c:pt>
                <c:pt idx="11">
                  <c:v>13</c:v>
                </c:pt>
                <c:pt idx="12">
                  <c:v>14</c:v>
                </c:pt>
                <c:pt idx="13">
                  <c:v>15</c:v>
                </c:pt>
                <c:pt idx="14">
                  <c:v>16</c:v>
                </c:pt>
                <c:pt idx="15">
                  <c:v>18</c:v>
                </c:pt>
                <c:pt idx="16">
                  <c:v>20</c:v>
                </c:pt>
                <c:pt idx="17">
                  <c:v>21</c:v>
                </c:pt>
                <c:pt idx="18">
                  <c:v>22</c:v>
                </c:pt>
                <c:pt idx="19">
                  <c:v>23</c:v>
                </c:pt>
                <c:pt idx="20">
                  <c:v>24</c:v>
                </c:pt>
                <c:pt idx="21">
                  <c:v>25</c:v>
                </c:pt>
              </c:numCache>
            </c:numRef>
          </c:yVal>
          <c:smooth val="0"/>
          <c:extLst>
            <c:ext xmlns:c16="http://schemas.microsoft.com/office/drawing/2014/chart" uri="{C3380CC4-5D6E-409C-BE32-E72D297353CC}">
              <c16:uniqueId val="{00000016-A924-4BF9-8668-C20F775EAEBB}"/>
            </c:ext>
          </c:extLst>
        </c:ser>
        <c:dLbls>
          <c:dLblPos val="r"/>
          <c:showLegendKey val="0"/>
          <c:showVal val="1"/>
          <c:showCatName val="0"/>
          <c:showSerName val="0"/>
          <c:showPercent val="0"/>
          <c:showBubbleSize val="0"/>
        </c:dLbls>
        <c:axId val="324757496"/>
        <c:axId val="324762984"/>
      </c:scatterChart>
      <c:valAx>
        <c:axId val="324757496"/>
        <c:scaling>
          <c:orientation val="minMax"/>
          <c:max val="2025"/>
          <c:min val="1930"/>
        </c:scaling>
        <c:delete val="0"/>
        <c:axPos val="b"/>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1600"/>
                  <a:t>Year</a:t>
                </a:r>
              </a:p>
            </c:rich>
          </c:tx>
          <c:layout>
            <c:manualLayout>
              <c:xMode val="edge"/>
              <c:yMode val="edge"/>
              <c:x val="0.50196685804121777"/>
              <c:y val="0.92954068241469812"/>
            </c:manualLayout>
          </c:layout>
          <c:overlay val="0"/>
          <c:spPr>
            <a:noFill/>
            <a:ln>
              <a:noFill/>
            </a:ln>
            <a:effectLst/>
          </c:sp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324762984"/>
        <c:crosses val="autoZero"/>
        <c:crossBetween val="midCat"/>
        <c:majorUnit val="10"/>
      </c:valAx>
      <c:valAx>
        <c:axId val="324762984"/>
        <c:scaling>
          <c:orientation val="minMax"/>
        </c:scaling>
        <c:delete val="0"/>
        <c:axPos val="l"/>
        <c:title>
          <c:tx>
            <c:rich>
              <a:bodyPr rot="-5400000" spcFirstLastPara="1" vertOverflow="ellipsis" vert="horz" wrap="square" anchor="ctr" anchorCtr="1"/>
              <a:lstStyle/>
              <a:p>
                <a:pPr>
                  <a:defRPr sz="1800" b="0" i="0" u="none" strike="noStrike" kern="1200" baseline="0">
                    <a:solidFill>
                      <a:sysClr val="windowText" lastClr="000000"/>
                    </a:solidFill>
                    <a:latin typeface="Arial" panose="020B0604020202020204" pitchFamily="34" charset="0"/>
                    <a:ea typeface="+mn-ea"/>
                    <a:cs typeface="Arial" panose="020B0604020202020204" pitchFamily="34" charset="0"/>
                  </a:defRPr>
                </a:pPr>
                <a:r>
                  <a:rPr lang="en-US" sz="1800">
                    <a:solidFill>
                      <a:sysClr val="windowText" lastClr="000000"/>
                    </a:solidFill>
                  </a:rPr>
                  <a:t>Number of Sites of Action</a:t>
                </a:r>
              </a:p>
            </c:rich>
          </c:tx>
          <c:layout>
            <c:manualLayout>
              <c:xMode val="edge"/>
              <c:yMode val="edge"/>
              <c:x val="2.2798765808146593E-2"/>
              <c:y val="0.24210261827027715"/>
            </c:manualLayout>
          </c:layout>
          <c:overlay val="0"/>
          <c:spPr>
            <a:noFill/>
            <a:ln>
              <a:noFill/>
            </a:ln>
            <a:effectLst/>
          </c:sp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324757496"/>
        <c:crosses val="autoZero"/>
        <c:crossBetween val="midCat"/>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400">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67080240602303"/>
          <c:y val="0.20299110527850686"/>
          <c:w val="0.58372498041454768"/>
          <c:h val="0.75109886264216974"/>
        </c:manualLayout>
      </c:layout>
      <c:barChart>
        <c:barDir val="bar"/>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'[2021 Resistance Graphs SQL Connect 2021.xlsx]SpeciesbyHerbicide'!$A$4:$A$18</c:f>
              <c:strCache>
                <c:ptCount val="15"/>
                <c:pt idx="0">
                  <c:v>atrazine</c:v>
                </c:pt>
                <c:pt idx="1">
                  <c:v>glyphosate</c:v>
                </c:pt>
                <c:pt idx="2">
                  <c:v>tribenuron-methyl</c:v>
                </c:pt>
                <c:pt idx="3">
                  <c:v>imazethapyr</c:v>
                </c:pt>
                <c:pt idx="4">
                  <c:v>imazamox</c:v>
                </c:pt>
                <c:pt idx="5">
                  <c:v>metsulfuron-methyl</c:v>
                </c:pt>
                <c:pt idx="6">
                  <c:v>chlorsulfuron</c:v>
                </c:pt>
                <c:pt idx="7">
                  <c:v>iodosulfuron-methyl-sodium</c:v>
                </c:pt>
                <c:pt idx="8">
                  <c:v>fenoxaprop-P-ethyl</c:v>
                </c:pt>
                <c:pt idx="9">
                  <c:v>paraquat</c:v>
                </c:pt>
                <c:pt idx="10">
                  <c:v>simazine</c:v>
                </c:pt>
                <c:pt idx="11">
                  <c:v>bensulfuron-methyl</c:v>
                </c:pt>
                <c:pt idx="12">
                  <c:v>thifensulfuron-methyl</c:v>
                </c:pt>
                <c:pt idx="13">
                  <c:v>mesosulfuron-methyl</c:v>
                </c:pt>
                <c:pt idx="14">
                  <c:v>2,4-D</c:v>
                </c:pt>
              </c:strCache>
            </c:strRef>
          </c:cat>
          <c:val>
            <c:numRef>
              <c:f>'[2021 Resistance Graphs SQL Connect 2021.xlsx]SpeciesbyHerbicide'!$B$4:$B$18</c:f>
              <c:numCache>
                <c:formatCode>General</c:formatCode>
                <c:ptCount val="15"/>
                <c:pt idx="0">
                  <c:v>66</c:v>
                </c:pt>
                <c:pt idx="1">
                  <c:v>51</c:v>
                </c:pt>
                <c:pt idx="2">
                  <c:v>45</c:v>
                </c:pt>
                <c:pt idx="3">
                  <c:v>44</c:v>
                </c:pt>
                <c:pt idx="4">
                  <c:v>40</c:v>
                </c:pt>
                <c:pt idx="5">
                  <c:v>39</c:v>
                </c:pt>
                <c:pt idx="6">
                  <c:v>38</c:v>
                </c:pt>
                <c:pt idx="7">
                  <c:v>38</c:v>
                </c:pt>
                <c:pt idx="8">
                  <c:v>33</c:v>
                </c:pt>
                <c:pt idx="9">
                  <c:v>31</c:v>
                </c:pt>
                <c:pt idx="10">
                  <c:v>31</c:v>
                </c:pt>
                <c:pt idx="11">
                  <c:v>29</c:v>
                </c:pt>
                <c:pt idx="12">
                  <c:v>29</c:v>
                </c:pt>
                <c:pt idx="13">
                  <c:v>26</c:v>
                </c:pt>
                <c:pt idx="14">
                  <c:v>25</c:v>
                </c:pt>
              </c:numCache>
            </c:numRef>
          </c:val>
          <c:extLst>
            <c:ext xmlns:c16="http://schemas.microsoft.com/office/drawing/2014/chart" uri="{C3380CC4-5D6E-409C-BE32-E72D297353CC}">
              <c16:uniqueId val="{00000000-9F4D-423E-8B43-4A68241EECED}"/>
            </c:ext>
          </c:extLst>
        </c:ser>
        <c:dLbls>
          <c:showLegendKey val="0"/>
          <c:showVal val="0"/>
          <c:showCatName val="0"/>
          <c:showSerName val="0"/>
          <c:showPercent val="0"/>
          <c:showBubbleSize val="0"/>
        </c:dLbls>
        <c:gapWidth val="115"/>
        <c:overlap val="-20"/>
        <c:axId val="326902496"/>
        <c:axId val="326910728"/>
      </c:barChart>
      <c:catAx>
        <c:axId val="326902496"/>
        <c:scaling>
          <c:orientation val="maxMin"/>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Herbicide Actives</a:t>
                </a:r>
              </a:p>
            </c:rich>
          </c:tx>
          <c:layout>
            <c:manualLayout>
              <c:xMode val="edge"/>
              <c:yMode val="edge"/>
              <c:x val="1.9771216097987751E-2"/>
              <c:y val="0.36158544765237671"/>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12700" cap="flat" cmpd="sng" algn="ctr">
            <a:solidFill>
              <a:srgbClr val="0099FF"/>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26910728"/>
        <c:crosses val="autoZero"/>
        <c:auto val="1"/>
        <c:lblAlgn val="ctr"/>
        <c:lblOffset val="100"/>
        <c:noMultiLvlLbl val="0"/>
      </c:catAx>
      <c:valAx>
        <c:axId val="326910728"/>
        <c:scaling>
          <c:orientation val="minMax"/>
        </c:scaling>
        <c:delete val="0"/>
        <c:axPos val="t"/>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Number of Species</a:t>
                </a:r>
              </a:p>
            </c:rich>
          </c:tx>
          <c:layout>
            <c:manualLayout>
              <c:xMode val="edge"/>
              <c:yMode val="edge"/>
              <c:x val="0.49558300524934373"/>
              <c:y val="8.4551910177894429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12700">
            <a:solidFill>
              <a:schemeClr val="accent1"/>
            </a:solid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26902496"/>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3">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9525" cap="rnd">
        <a:solidFill>
          <a:schemeClr val="phClr"/>
        </a:solidFill>
        <a:round/>
      </a:ln>
    </cs:spPr>
  </cs:dataPointLine>
  <cs:dataPointMarker>
    <cs:lnRef idx="0">
      <cs:styleClr val="auto"/>
    </cs:lnRef>
    <cs:fillRef idx="3">
      <cs:styleClr val="auto"/>
    </cs:fillRef>
    <cs:effectRef idx="3"/>
    <cs:fontRef idx="minor">
      <a:schemeClr val="tx1"/>
    </cs:fontRef>
    <cs:spPr>
      <a:ln w="9525" cap="rnd">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3">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9525" cap="rnd">
        <a:solidFill>
          <a:schemeClr val="phClr"/>
        </a:solidFill>
        <a:round/>
      </a:ln>
    </cs:spPr>
  </cs:dataPointLine>
  <cs:dataPointMarker>
    <cs:lnRef idx="0">
      <cs:styleClr val="auto"/>
    </cs:lnRef>
    <cs:fillRef idx="3">
      <cs:styleClr val="auto"/>
    </cs:fillRef>
    <cs:effectRef idx="3"/>
    <cs:fontRef idx="minor">
      <a:schemeClr val="tx1"/>
    </cs:fontRef>
    <cs:spPr>
      <a:ln w="9525" cap="rnd">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drawings/drawing1.xml><?xml version="1.0" encoding="utf-8"?>
<c:userShapes xmlns:c="http://schemas.openxmlformats.org/drawingml/2006/chart">
  <cdr:relSizeAnchor xmlns:cdr="http://schemas.openxmlformats.org/drawingml/2006/chartDrawing">
    <cdr:from>
      <cdr:x>0.96273</cdr:x>
      <cdr:y>0.17348</cdr:y>
    </cdr:from>
    <cdr:to>
      <cdr:x>0.99067</cdr:x>
      <cdr:y>0.22718</cdr:y>
    </cdr:to>
    <cdr:sp macro="" textlink="">
      <cdr:nvSpPr>
        <cdr:cNvPr id="2" name="TextBox 1"/>
        <cdr:cNvSpPr txBox="1"/>
      </cdr:nvSpPr>
      <cdr:spPr>
        <a:xfrm xmlns:a="http://schemas.openxmlformats.org/drawingml/2006/main">
          <a:off x="8813353" y="1189702"/>
          <a:ext cx="255779" cy="3682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400" b="1">
              <a:solidFill>
                <a:srgbClr val="FF0000"/>
              </a:solidFill>
              <a:effectLst/>
              <a:latin typeface="+mn-lt"/>
              <a:ea typeface="+mn-ea"/>
              <a:cs typeface="+mn-cs"/>
            </a:rPr>
            <a:t>2</a:t>
          </a:r>
          <a:endParaRPr lang="en-US" sz="1100">
            <a:solidFill>
              <a:srgbClr val="FF0000"/>
            </a:solidFill>
          </a:endParaRPr>
        </a:p>
      </cdr:txBody>
    </cdr:sp>
  </cdr:relSizeAnchor>
  <cdr:relSizeAnchor xmlns:cdr="http://schemas.openxmlformats.org/drawingml/2006/chartDrawing">
    <cdr:from>
      <cdr:x>0.96278</cdr:x>
      <cdr:y>0.43459</cdr:y>
    </cdr:from>
    <cdr:to>
      <cdr:x>0.98956</cdr:x>
      <cdr:y>0.47959</cdr:y>
    </cdr:to>
    <cdr:sp macro="" textlink="">
      <cdr:nvSpPr>
        <cdr:cNvPr id="4" name="TextBox 3"/>
        <cdr:cNvSpPr txBox="1"/>
      </cdr:nvSpPr>
      <cdr:spPr>
        <a:xfrm xmlns:a="http://schemas.openxmlformats.org/drawingml/2006/main">
          <a:off x="8813818" y="2980388"/>
          <a:ext cx="245159" cy="30861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400" b="1">
              <a:solidFill>
                <a:srgbClr val="0000FF"/>
              </a:solidFill>
            </a:rPr>
            <a:t>5</a:t>
          </a:r>
        </a:p>
      </cdr:txBody>
    </cdr:sp>
  </cdr:relSizeAnchor>
  <cdr:relSizeAnchor xmlns:cdr="http://schemas.openxmlformats.org/drawingml/2006/chartDrawing">
    <cdr:from>
      <cdr:x>0.9581</cdr:x>
      <cdr:y>0.65256</cdr:y>
    </cdr:from>
    <cdr:to>
      <cdr:x>0.98604</cdr:x>
      <cdr:y>0.699</cdr:y>
    </cdr:to>
    <cdr:sp macro="" textlink="">
      <cdr:nvSpPr>
        <cdr:cNvPr id="5" name="TextBox 4"/>
        <cdr:cNvSpPr txBox="1"/>
      </cdr:nvSpPr>
      <cdr:spPr>
        <a:xfrm xmlns:a="http://schemas.openxmlformats.org/drawingml/2006/main">
          <a:off x="8770984" y="4475265"/>
          <a:ext cx="255779" cy="3184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400" b="1">
              <a:solidFill>
                <a:srgbClr val="00FF00"/>
              </a:solidFill>
            </a:rPr>
            <a:t>1</a:t>
          </a:r>
        </a:p>
      </cdr:txBody>
    </cdr:sp>
  </cdr:relSizeAnchor>
  <cdr:relSizeAnchor xmlns:cdr="http://schemas.openxmlformats.org/drawingml/2006/chartDrawing">
    <cdr:from>
      <cdr:x>0.95395</cdr:x>
      <cdr:y>0.62788</cdr:y>
    </cdr:from>
    <cdr:to>
      <cdr:x>0.98538</cdr:x>
      <cdr:y>0.67287</cdr:y>
    </cdr:to>
    <cdr:sp macro="" textlink="">
      <cdr:nvSpPr>
        <cdr:cNvPr id="6" name="TextBox 5"/>
        <cdr:cNvSpPr txBox="1"/>
      </cdr:nvSpPr>
      <cdr:spPr>
        <a:xfrm xmlns:a="http://schemas.openxmlformats.org/drawingml/2006/main">
          <a:off x="8733014" y="4305986"/>
          <a:ext cx="287729" cy="30854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400" b="1">
              <a:solidFill>
                <a:srgbClr val="0099FF"/>
              </a:solidFill>
            </a:rPr>
            <a:t>9</a:t>
          </a:r>
        </a:p>
      </cdr:txBody>
    </cdr:sp>
  </cdr:relSizeAnchor>
  <cdr:relSizeAnchor xmlns:cdr="http://schemas.openxmlformats.org/drawingml/2006/chartDrawing">
    <cdr:from>
      <cdr:x>0.9591</cdr:x>
      <cdr:y>0.68228</cdr:y>
    </cdr:from>
    <cdr:to>
      <cdr:x>0.98704</cdr:x>
      <cdr:y>0.73017</cdr:y>
    </cdr:to>
    <cdr:sp macro="" textlink="">
      <cdr:nvSpPr>
        <cdr:cNvPr id="7" name="TextBox 6"/>
        <cdr:cNvSpPr txBox="1"/>
      </cdr:nvSpPr>
      <cdr:spPr>
        <a:xfrm xmlns:a="http://schemas.openxmlformats.org/drawingml/2006/main">
          <a:off x="8780138" y="4679061"/>
          <a:ext cx="255779" cy="32843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400" b="1">
              <a:solidFill>
                <a:schemeClr val="bg2">
                  <a:lumMod val="50000"/>
                </a:schemeClr>
              </a:solidFill>
            </a:rPr>
            <a:t>4</a:t>
          </a:r>
        </a:p>
      </cdr:txBody>
    </cdr:sp>
  </cdr:relSizeAnchor>
  <cdr:relSizeAnchor xmlns:cdr="http://schemas.openxmlformats.org/drawingml/2006/chartDrawing">
    <cdr:from>
      <cdr:x>0.00313</cdr:x>
      <cdr:y>0.01528</cdr:y>
    </cdr:from>
    <cdr:to>
      <cdr:x>1</cdr:x>
      <cdr:y>0.0665</cdr:y>
    </cdr:to>
    <cdr:sp macro="" textlink="">
      <cdr:nvSpPr>
        <cdr:cNvPr id="11" name="TextBox 1"/>
        <cdr:cNvSpPr txBox="1"/>
      </cdr:nvSpPr>
      <cdr:spPr>
        <a:xfrm xmlns:a="http://schemas.openxmlformats.org/drawingml/2006/main">
          <a:off x="28577" y="104775"/>
          <a:ext cx="9115423" cy="351282"/>
        </a:xfrm>
        <a:prstGeom xmlns:a="http://schemas.openxmlformats.org/drawingml/2006/main" prst="rect">
          <a:avLst/>
        </a:prstGeom>
        <a:effectLst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2000" b="1">
              <a:solidFill>
                <a:srgbClr val="0000FF"/>
              </a:solidFill>
            </a:rPr>
            <a:t>Number Resistant Species for Several Herbicide Sites of Action (HRAC Codes)</a:t>
          </a:r>
        </a:p>
      </cdr:txBody>
    </cdr:sp>
  </cdr:relSizeAnchor>
  <cdr:relSizeAnchor xmlns:cdr="http://schemas.openxmlformats.org/drawingml/2006/chartDrawing">
    <cdr:from>
      <cdr:x>0.66285</cdr:x>
      <cdr:y>0.94352</cdr:y>
    </cdr:from>
    <cdr:to>
      <cdr:x>0.92674</cdr:x>
      <cdr:y>0.98551</cdr:y>
    </cdr:to>
    <cdr:sp macro="" textlink="">
      <cdr:nvSpPr>
        <cdr:cNvPr id="10" name="TextBox 1"/>
        <cdr:cNvSpPr txBox="1"/>
      </cdr:nvSpPr>
      <cdr:spPr>
        <a:xfrm xmlns:a="http://schemas.openxmlformats.org/drawingml/2006/main">
          <a:off x="6061075" y="6470650"/>
          <a:ext cx="2413010" cy="287968"/>
        </a:xfrm>
        <a:prstGeom xmlns:a="http://schemas.openxmlformats.org/drawingml/2006/main" prst="rect">
          <a:avLst/>
        </a:prstGeom>
        <a:effectLst xmlns:a="http://schemas.openxmlformats.org/drawingml/2006/main">
          <a:outerShdw blurRad="50800" dist="38100" dir="2700000" algn="tl" rotWithShape="0">
            <a:prstClr val="black">
              <a:alpha val="40000"/>
            </a:prstClr>
          </a:outerShdw>
        </a:effectLst>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a:solidFill>
                <a:schemeClr val="accent6">
                  <a:lumMod val="75000"/>
                </a:schemeClr>
              </a:solidFill>
            </a:rPr>
            <a:t>Dr. Ian Heap, WeedScience.org 2021</a:t>
          </a:r>
        </a:p>
      </cdr:txBody>
    </cdr:sp>
  </cdr:relSizeAnchor>
</c:userShapes>
</file>

<file path=ppt/drawings/drawing2.xml><?xml version="1.0" encoding="utf-8"?>
<c:userShapes xmlns:c="http://schemas.openxmlformats.org/drawingml/2006/chart">
  <cdr:relSizeAnchor xmlns:cdr="http://schemas.openxmlformats.org/drawingml/2006/chartDrawing">
    <cdr:from>
      <cdr:x>0.05889</cdr:x>
      <cdr:y>0.00186</cdr:y>
    </cdr:from>
    <cdr:to>
      <cdr:x>0.54847</cdr:x>
      <cdr:y>0.06095</cdr:y>
    </cdr:to>
    <cdr:sp macro="" textlink="">
      <cdr:nvSpPr>
        <cdr:cNvPr id="5" name="TextBox 1"/>
        <cdr:cNvSpPr txBox="1"/>
      </cdr:nvSpPr>
      <cdr:spPr>
        <a:xfrm xmlns:a="http://schemas.openxmlformats.org/drawingml/2006/main">
          <a:off x="536932" y="12733"/>
          <a:ext cx="4463397" cy="405239"/>
        </a:xfrm>
        <a:prstGeom xmlns:a="http://schemas.openxmlformats.org/drawingml/2006/main" prst="rect">
          <a:avLst/>
        </a:prstGeom>
        <a:effectLst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000" b="1">
              <a:solidFill>
                <a:srgbClr val="0000FF"/>
              </a:solidFill>
            </a:rPr>
            <a:t>Accumulation of New ALS Mutations/Species Combinations Identified</a:t>
          </a:r>
          <a:r>
            <a:rPr lang="en-US" sz="2000" b="1" baseline="0">
              <a:solidFill>
                <a:srgbClr val="0000FF"/>
              </a:solidFill>
            </a:rPr>
            <a:t> by Year</a:t>
          </a:r>
          <a:endParaRPr lang="en-US" sz="2000" b="1">
            <a:solidFill>
              <a:srgbClr val="0000FF"/>
            </a:solidFill>
          </a:endParaRPr>
        </a:p>
      </cdr:txBody>
    </cdr:sp>
  </cdr:relSizeAnchor>
  <cdr:relSizeAnchor xmlns:cdr="http://schemas.openxmlformats.org/drawingml/2006/chartDrawing">
    <cdr:from>
      <cdr:x>0.66389</cdr:x>
      <cdr:y>0.94769</cdr:y>
    </cdr:from>
    <cdr:to>
      <cdr:x>0.92778</cdr:x>
      <cdr:y>0.98968</cdr:y>
    </cdr:to>
    <cdr:sp macro="" textlink="">
      <cdr:nvSpPr>
        <cdr:cNvPr id="6" name="TextBox 1"/>
        <cdr:cNvSpPr txBox="1"/>
      </cdr:nvSpPr>
      <cdr:spPr>
        <a:xfrm xmlns:a="http://schemas.openxmlformats.org/drawingml/2006/main">
          <a:off x="6070600" y="6499225"/>
          <a:ext cx="2413010" cy="287968"/>
        </a:xfrm>
        <a:prstGeom xmlns:a="http://schemas.openxmlformats.org/drawingml/2006/main" prst="rect">
          <a:avLst/>
        </a:prstGeom>
        <a:effectLst xmlns:a="http://schemas.openxmlformats.org/drawingml/2006/main">
          <a:outerShdw blurRad="50800" dist="38100" dir="2700000" algn="tl" rotWithShape="0">
            <a:prstClr val="black">
              <a:alpha val="40000"/>
            </a:prstClr>
          </a:outerShdw>
        </a:effectLst>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a:solidFill>
                <a:schemeClr val="accent6">
                  <a:lumMod val="75000"/>
                </a:schemeClr>
              </a:solidFill>
            </a:rPr>
            <a:t>Dr. Ian Heap, WeedScience.org 2021</a:t>
          </a:r>
        </a:p>
      </cdr:txBody>
    </cdr:sp>
  </cdr:relSizeAnchor>
</c:userShapes>
</file>

<file path=ppt/drawings/drawing3.xml><?xml version="1.0" encoding="utf-8"?>
<c:userShapes xmlns:c="http://schemas.openxmlformats.org/drawingml/2006/chart">
  <cdr:relSizeAnchor xmlns:cdr="http://schemas.openxmlformats.org/drawingml/2006/chartDrawing">
    <cdr:from>
      <cdr:x>0.14514</cdr:x>
      <cdr:y>0.01158</cdr:y>
    </cdr:from>
    <cdr:to>
      <cdr:x>0.90312</cdr:x>
      <cdr:y>0.07067</cdr:y>
    </cdr:to>
    <cdr:sp macro="" textlink="">
      <cdr:nvSpPr>
        <cdr:cNvPr id="4" name="TextBox 1"/>
        <cdr:cNvSpPr txBox="1"/>
      </cdr:nvSpPr>
      <cdr:spPr>
        <a:xfrm xmlns:a="http://schemas.openxmlformats.org/drawingml/2006/main">
          <a:off x="1327191" y="79408"/>
          <a:ext cx="6930969" cy="405239"/>
        </a:xfrm>
        <a:prstGeom xmlns:a="http://schemas.openxmlformats.org/drawingml/2006/main" prst="rect">
          <a:avLst/>
        </a:prstGeom>
        <a:effectLst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000" b="1">
              <a:solidFill>
                <a:srgbClr val="0000FF"/>
              </a:solidFill>
            </a:rPr>
            <a:t>Introduction Time</a:t>
          </a:r>
          <a:r>
            <a:rPr lang="en-US" sz="2000" b="1" baseline="0">
              <a:solidFill>
                <a:srgbClr val="0000FF"/>
              </a:solidFill>
            </a:rPr>
            <a:t> of New Herbicide Sites of Action (HRAC codes)</a:t>
          </a:r>
          <a:endParaRPr lang="en-US" sz="2000" b="1">
            <a:solidFill>
              <a:srgbClr val="0000FF"/>
            </a:solidFill>
          </a:endParaRPr>
        </a:p>
      </cdr:txBody>
    </cdr:sp>
  </cdr:relSizeAnchor>
  <cdr:relSizeAnchor xmlns:cdr="http://schemas.openxmlformats.org/drawingml/2006/chartDrawing">
    <cdr:from>
      <cdr:x>0.67951</cdr:x>
      <cdr:y>0.9463</cdr:y>
    </cdr:from>
    <cdr:to>
      <cdr:x>0.9434</cdr:x>
      <cdr:y>0.98829</cdr:y>
    </cdr:to>
    <cdr:sp macro="" textlink="">
      <cdr:nvSpPr>
        <cdr:cNvPr id="5" name="TextBox 1"/>
        <cdr:cNvSpPr txBox="1"/>
      </cdr:nvSpPr>
      <cdr:spPr>
        <a:xfrm xmlns:a="http://schemas.openxmlformats.org/drawingml/2006/main">
          <a:off x="6213475" y="6489700"/>
          <a:ext cx="2413010" cy="287968"/>
        </a:xfrm>
        <a:prstGeom xmlns:a="http://schemas.openxmlformats.org/drawingml/2006/main" prst="rect">
          <a:avLst/>
        </a:prstGeom>
        <a:effectLst xmlns:a="http://schemas.openxmlformats.org/drawingml/2006/main">
          <a:outerShdw blurRad="50800" dist="38100" dir="2700000" algn="tl" rotWithShape="0">
            <a:prstClr val="black">
              <a:alpha val="40000"/>
            </a:prstClr>
          </a:outerShdw>
        </a:effectLst>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a:solidFill>
                <a:schemeClr val="accent6">
                  <a:lumMod val="75000"/>
                </a:schemeClr>
              </a:solidFill>
            </a:rPr>
            <a:t>Dr. Ian Heap, WeedScience.org 2021</a:t>
          </a:r>
        </a:p>
      </cdr:txBody>
    </cdr:sp>
  </cdr:relSizeAnchor>
</c:userShapes>
</file>

<file path=ppt/drawings/drawing4.xml><?xml version="1.0" encoding="utf-8"?>
<c:userShapes xmlns:c="http://schemas.openxmlformats.org/drawingml/2006/chart">
  <cdr:relSizeAnchor xmlns:cdr="http://schemas.openxmlformats.org/drawingml/2006/chartDrawing">
    <cdr:from>
      <cdr:x>0.14409</cdr:x>
      <cdr:y>0.01435</cdr:y>
    </cdr:from>
    <cdr:to>
      <cdr:x>0.75806</cdr:x>
      <cdr:y>0.07345</cdr:y>
    </cdr:to>
    <cdr:sp macro="" textlink="">
      <cdr:nvSpPr>
        <cdr:cNvPr id="7" name="TextBox 1"/>
        <cdr:cNvSpPr txBox="1"/>
      </cdr:nvSpPr>
      <cdr:spPr>
        <a:xfrm xmlns:a="http://schemas.openxmlformats.org/drawingml/2006/main">
          <a:off x="1317574" y="98443"/>
          <a:ext cx="5614142" cy="405308"/>
        </a:xfrm>
        <a:prstGeom xmlns:a="http://schemas.openxmlformats.org/drawingml/2006/main" prst="rect">
          <a:avLst/>
        </a:prstGeom>
        <a:effectLst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000" b="1">
              <a:solidFill>
                <a:srgbClr val="0000FF"/>
              </a:solidFill>
            </a:rPr>
            <a:t>Number of Resistant Species to Individual Active Herbicides (Top 15)</a:t>
          </a:r>
        </a:p>
      </cdr:txBody>
    </cdr:sp>
  </cdr:relSizeAnchor>
  <cdr:relSizeAnchor xmlns:cdr="http://schemas.openxmlformats.org/drawingml/2006/chartDrawing">
    <cdr:from>
      <cdr:x>0.67014</cdr:x>
      <cdr:y>0.93102</cdr:y>
    </cdr:from>
    <cdr:to>
      <cdr:x>0.93403</cdr:x>
      <cdr:y>0.97301</cdr:y>
    </cdr:to>
    <cdr:sp macro="" textlink="">
      <cdr:nvSpPr>
        <cdr:cNvPr id="4" name="TextBox 1"/>
        <cdr:cNvSpPr txBox="1"/>
      </cdr:nvSpPr>
      <cdr:spPr>
        <a:xfrm xmlns:a="http://schemas.openxmlformats.org/drawingml/2006/main">
          <a:off x="6127750" y="6384925"/>
          <a:ext cx="2413010" cy="287968"/>
        </a:xfrm>
        <a:prstGeom xmlns:a="http://schemas.openxmlformats.org/drawingml/2006/main" prst="rect">
          <a:avLst/>
        </a:prstGeom>
        <a:effectLst xmlns:a="http://schemas.openxmlformats.org/drawingml/2006/main">
          <a:outerShdw blurRad="50800" dist="38100" dir="2700000" algn="tl" rotWithShape="0">
            <a:prstClr val="black">
              <a:alpha val="40000"/>
            </a:prstClr>
          </a:outerShdw>
        </a:effectLst>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a:solidFill>
                <a:schemeClr val="accent6">
                  <a:lumMod val="75000"/>
                </a:schemeClr>
              </a:solidFill>
            </a:rPr>
            <a:t>Dr. Ian Heap, WeedScience.org 2021</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F4096E-777A-429C-943C-BBD9068EF0EF}" type="datetimeFigureOut">
              <a:rPr lang="en-US" smtClean="0"/>
              <a:t>7/6/2021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E439AC-B3FD-4805-976A-C68F14FE4C27}" type="slidenum">
              <a:rPr lang="en-US" smtClean="0"/>
              <a:t>‹#›</a:t>
            </a:fld>
            <a:endParaRPr lang="en-US"/>
          </a:p>
        </p:txBody>
      </p:sp>
    </p:spTree>
    <p:extLst>
      <p:ext uri="{BB962C8B-B14F-4D97-AF65-F5344CB8AC3E}">
        <p14:creationId xmlns:p14="http://schemas.microsoft.com/office/powerpoint/2010/main" val="4003428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graph presents the chronological</a:t>
            </a:r>
            <a:r>
              <a:rPr lang="en-US" baseline="0" dirty="0"/>
              <a:t> increase in unique cases of herbicide resistant weeds.  </a:t>
            </a:r>
            <a:r>
              <a:rPr lang="en-US" sz="1200" kern="1200" dirty="0">
                <a:solidFill>
                  <a:schemeClr val="tx1"/>
                </a:solidFill>
                <a:effectLst/>
                <a:latin typeface="+mn-lt"/>
                <a:ea typeface="+mn-ea"/>
                <a:cs typeface="+mn-cs"/>
              </a:rPr>
              <a:t>A unique case is a SPECIES x SITE of</a:t>
            </a:r>
            <a:r>
              <a:rPr lang="en-US" sz="1200" kern="1200" baseline="0" dirty="0">
                <a:solidFill>
                  <a:schemeClr val="tx1"/>
                </a:solidFill>
                <a:effectLst/>
                <a:latin typeface="+mn-lt"/>
                <a:ea typeface="+mn-ea"/>
                <a:cs typeface="+mn-cs"/>
              </a:rPr>
              <a:t> ACTION</a:t>
            </a:r>
            <a:r>
              <a:rPr lang="en-US" sz="1200" kern="1200" dirty="0">
                <a:solidFill>
                  <a:schemeClr val="tx1"/>
                </a:solidFill>
                <a:effectLst/>
                <a:latin typeface="+mn-lt"/>
                <a:ea typeface="+mn-ea"/>
                <a:cs typeface="+mn-cs"/>
              </a:rPr>
              <a:t>.  So if a </a:t>
            </a:r>
            <a:r>
              <a:rPr lang="en-US" sz="1200" i="1" kern="1200" dirty="0" err="1">
                <a:solidFill>
                  <a:schemeClr val="tx1"/>
                </a:solidFill>
                <a:effectLst/>
                <a:latin typeface="+mn-lt"/>
                <a:ea typeface="+mn-ea"/>
                <a:cs typeface="+mn-cs"/>
              </a:rPr>
              <a:t>Conyza</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canadensis</a:t>
            </a:r>
            <a:r>
              <a:rPr lang="en-US" sz="1200" kern="1200" dirty="0">
                <a:solidFill>
                  <a:schemeClr val="tx1"/>
                </a:solidFill>
                <a:effectLst/>
                <a:latin typeface="+mn-lt"/>
                <a:ea typeface="+mn-ea"/>
                <a:cs typeface="+mn-cs"/>
              </a:rPr>
              <a:t> becomes resistant to atrazine (Group C1) it is listed as one unique case, if another population of </a:t>
            </a:r>
            <a:r>
              <a:rPr lang="en-US" sz="1200" i="1" kern="1200" dirty="0" err="1">
                <a:solidFill>
                  <a:schemeClr val="tx1"/>
                </a:solidFill>
                <a:effectLst/>
                <a:latin typeface="+mn-lt"/>
                <a:ea typeface="+mn-ea"/>
                <a:cs typeface="+mn-cs"/>
              </a:rPr>
              <a:t>Conyza</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canadensis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becomes resistant to ALS inhibitors (Group B), then it is counted as a separate “Unique” case, but if a third population is found with multiple resistance to ALS and </a:t>
            </a:r>
            <a:r>
              <a:rPr lang="en-US" sz="1200" kern="1200" dirty="0" err="1">
                <a:solidFill>
                  <a:schemeClr val="tx1"/>
                </a:solidFill>
                <a:effectLst/>
                <a:latin typeface="+mn-lt"/>
                <a:ea typeface="+mn-ea"/>
                <a:cs typeface="+mn-cs"/>
              </a:rPr>
              <a:t>Triazine</a:t>
            </a:r>
            <a:r>
              <a:rPr lang="en-US" sz="1200" kern="1200" dirty="0">
                <a:solidFill>
                  <a:schemeClr val="tx1"/>
                </a:solidFill>
                <a:effectLst/>
                <a:latin typeface="+mn-lt"/>
                <a:ea typeface="+mn-ea"/>
                <a:cs typeface="+mn-cs"/>
              </a:rPr>
              <a:t> herbicides it does not count, as the other two already cover the sites of action.</a:t>
            </a:r>
          </a:p>
        </p:txBody>
      </p:sp>
      <p:sp>
        <p:nvSpPr>
          <p:cNvPr id="4" name="Slide Number Placeholder 3"/>
          <p:cNvSpPr>
            <a:spLocks noGrp="1"/>
          </p:cNvSpPr>
          <p:nvPr>
            <p:ph type="sldNum" sz="quarter" idx="10"/>
          </p:nvPr>
        </p:nvSpPr>
        <p:spPr/>
        <p:txBody>
          <a:bodyPr/>
          <a:lstStyle/>
          <a:p>
            <a:fld id="{68E439AC-B3FD-4805-976A-C68F14FE4C27}" type="slidenum">
              <a:rPr lang="en-US" smtClean="0"/>
              <a:t>2</a:t>
            </a:fld>
            <a:endParaRPr lang="en-US"/>
          </a:p>
        </p:txBody>
      </p:sp>
    </p:spTree>
    <p:extLst>
      <p:ext uri="{BB962C8B-B14F-4D97-AF65-F5344CB8AC3E}">
        <p14:creationId xmlns:p14="http://schemas.microsoft.com/office/powerpoint/2010/main" val="2574949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This graph presents the chronological increase in resistance to 5 herbicide sites of action.</a:t>
            </a:r>
            <a:r>
              <a:rPr lang="en-US" baseline="0" dirty="0"/>
              <a:t>  The letters refer to the Weed Science Society of America code (WSSA) to identify herbicide sites of action. Different herbicide sites of action have different propensities to select resistance.  PSII inhibitor (Group 5, 6, 7) herbicides, primarily atrazine resistant weeds in corn, dominated in the USA and Europe in the 1970’s and 80’s. ALS inhibitor (Group 2) herbicides are the most prone to resistance.  Note that the Y axis is the number of species (because a species is only plotted once per site of action). </a:t>
            </a:r>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3</a:t>
            </a:fld>
            <a:endParaRPr lang="en-US"/>
          </a:p>
        </p:txBody>
      </p:sp>
    </p:spTree>
    <p:extLst>
      <p:ext uri="{BB962C8B-B14F-4D97-AF65-F5344CB8AC3E}">
        <p14:creationId xmlns:p14="http://schemas.microsoft.com/office/powerpoint/2010/main" val="2319028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5</a:t>
            </a:fld>
            <a:endParaRPr lang="en-US"/>
          </a:p>
        </p:txBody>
      </p:sp>
    </p:spTree>
    <p:extLst>
      <p:ext uri="{BB962C8B-B14F-4D97-AF65-F5344CB8AC3E}">
        <p14:creationId xmlns:p14="http://schemas.microsoft.com/office/powerpoint/2010/main" val="2911257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7/6/2021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935621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7/6/2021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43359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2145B4-6362-4827-92B0-3407C6F5DA42}" type="datetimeFigureOut">
              <a:rPr lang="en-US" smtClean="0"/>
              <a:t>7/6/2021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325305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2145B4-6362-4827-92B0-3407C6F5DA42}" type="datetimeFigureOut">
              <a:rPr lang="en-US" smtClean="0"/>
              <a:t>7/6/2021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124575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2145B4-6362-4827-92B0-3407C6F5DA42}" type="datetimeFigureOut">
              <a:rPr lang="en-US" smtClean="0"/>
              <a:t>7/6/2021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2158473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2145B4-6362-4827-92B0-3407C6F5DA42}" type="datetimeFigureOut">
              <a:rPr lang="en-US" smtClean="0"/>
              <a:t>7/6/2021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4248919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2145B4-6362-4827-92B0-3407C6F5DA42}" type="datetimeFigureOut">
              <a:rPr lang="en-US" smtClean="0"/>
              <a:t>7/6/2021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2409787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2145B4-6362-4827-92B0-3407C6F5DA42}" type="datetimeFigureOut">
              <a:rPr lang="en-US" smtClean="0"/>
              <a:t>7/6/2021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741878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2145B4-6362-4827-92B0-3407C6F5DA42}" type="datetimeFigureOut">
              <a:rPr lang="en-US" smtClean="0"/>
              <a:t>7/6/2021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790627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7/6/2021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1951531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7/6/2021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1821696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145B4-6362-4827-92B0-3407C6F5DA42}" type="datetimeFigureOut">
              <a:rPr lang="en-US" smtClean="0"/>
              <a:t>7/6/2021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F31B45-411B-492F-A093-A71C49579AA0}" type="slidenum">
              <a:rPr lang="en-US" smtClean="0"/>
              <a:t>‹#›</a:t>
            </a:fld>
            <a:endParaRPr lang="en-US"/>
          </a:p>
        </p:txBody>
      </p:sp>
    </p:spTree>
    <p:extLst>
      <p:ext uri="{BB962C8B-B14F-4D97-AF65-F5344CB8AC3E}">
        <p14:creationId xmlns:p14="http://schemas.microsoft.com/office/powerpoint/2010/main" val="2246885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anHeap@weedscience.org" TargetMode="External"/><Relationship Id="rId2" Type="http://schemas.openxmlformats.org/officeDocument/2006/relationships/hyperlink" Target="http://www.weedscience.or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71549"/>
            <a:ext cx="7772400" cy="1624013"/>
          </a:xfrm>
        </p:spPr>
        <p:txBody>
          <a:bodyPr>
            <a:normAutofit fontScale="90000"/>
          </a:bodyPr>
          <a:lstStyle/>
          <a:p>
            <a:r>
              <a:rPr lang="en-US" b="1" dirty="0">
                <a:solidFill>
                  <a:srgbClr val="0070C0"/>
                </a:solidFill>
                <a:effectLst>
                  <a:outerShdw blurRad="38100" dist="38100" dir="2700000" algn="tl">
                    <a:srgbClr val="000000">
                      <a:alpha val="43137"/>
                    </a:srgbClr>
                  </a:outerShdw>
                </a:effectLst>
              </a:rPr>
              <a:t>International Herbicide-Resistant Weeds Database</a:t>
            </a:r>
            <a:br>
              <a:rPr lang="en-US" b="1" dirty="0">
                <a:solidFill>
                  <a:srgbClr val="0070C0"/>
                </a:solidFill>
                <a:effectLst>
                  <a:outerShdw blurRad="38100" dist="38100" dir="2700000" algn="tl">
                    <a:srgbClr val="000000">
                      <a:alpha val="43137"/>
                    </a:srgbClr>
                  </a:outerShdw>
                </a:effectLst>
              </a:rPr>
            </a:br>
            <a:br>
              <a:rPr lang="en-US" sz="2700" b="1" dirty="0">
                <a:solidFill>
                  <a:srgbClr val="0070C0"/>
                </a:solidFill>
                <a:effectLst>
                  <a:outerShdw blurRad="38100" dist="38100" dir="2700000" algn="tl">
                    <a:srgbClr val="000000">
                      <a:alpha val="43137"/>
                    </a:srgbClr>
                  </a:outerShdw>
                </a:effectLst>
              </a:rPr>
            </a:br>
            <a:r>
              <a:rPr lang="en-US" sz="4000" b="1" dirty="0">
                <a:solidFill>
                  <a:srgbClr val="FF0000"/>
                </a:solidFill>
                <a:effectLst>
                  <a:outerShdw blurRad="38100" dist="38100" dir="2700000" algn="tl">
                    <a:srgbClr val="000000">
                      <a:alpha val="43137"/>
                    </a:srgbClr>
                  </a:outerShdw>
                </a:effectLst>
              </a:rPr>
              <a:t>HRAC codes</a:t>
            </a:r>
          </a:p>
        </p:txBody>
      </p:sp>
      <p:sp>
        <p:nvSpPr>
          <p:cNvPr id="3" name="Subtitle 2"/>
          <p:cNvSpPr>
            <a:spLocks noGrp="1"/>
          </p:cNvSpPr>
          <p:nvPr>
            <p:ph type="subTitle" idx="1"/>
          </p:nvPr>
        </p:nvSpPr>
        <p:spPr>
          <a:xfrm>
            <a:off x="1" y="2944813"/>
            <a:ext cx="9048750" cy="3827462"/>
          </a:xfrm>
        </p:spPr>
        <p:txBody>
          <a:bodyPr>
            <a:normAutofit/>
          </a:bodyPr>
          <a:lstStyle/>
          <a:p>
            <a:r>
              <a:rPr lang="en-US" dirty="0"/>
              <a:t>Graphs in this PowerPoint were made from data accessed from the survey website at </a:t>
            </a:r>
            <a:r>
              <a:rPr lang="en-US" dirty="0">
                <a:hlinkClick r:id="rId2"/>
              </a:rPr>
              <a:t>http://www.weedscience.org</a:t>
            </a:r>
            <a:r>
              <a:rPr lang="en-US" dirty="0"/>
              <a:t> on July, 2021.</a:t>
            </a:r>
          </a:p>
          <a:p>
            <a:endParaRPr lang="en-US" dirty="0"/>
          </a:p>
          <a:p>
            <a:endParaRPr lang="en-US" dirty="0"/>
          </a:p>
          <a:p>
            <a:r>
              <a:rPr lang="en-US" dirty="0"/>
              <a:t>Ian Heap – </a:t>
            </a:r>
            <a:r>
              <a:rPr lang="en-US" dirty="0">
                <a:hlinkClick r:id="rId3"/>
              </a:rPr>
              <a:t>IanHeap@weedscience.org</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2512744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413F7A-5E37-4958-91C5-1A4332579464}"/>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49693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00000000-0008-0000-0E00-000007000000}"/>
              </a:ext>
            </a:extLst>
          </p:cNvPr>
          <p:cNvGraphicFramePr>
            <a:graphicFrameLocks/>
          </p:cNvGraphicFramePr>
          <p:nvPr/>
        </p:nvGraphicFramePr>
        <p:xfrm>
          <a:off x="-20410" y="27214"/>
          <a:ext cx="9184821" cy="680357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5981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580C50-4C3F-4E1E-8BC8-082E7418A2F0}"/>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594779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EFCFA4-5800-48E0-B273-371C51A3254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68276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540EAE-9894-4BEF-9AAC-2CCB12BE58D9}"/>
              </a:ext>
            </a:extLst>
          </p:cNvPr>
          <p:cNvPicPr>
            <a:picLocks noChangeAspect="1"/>
          </p:cNvPicPr>
          <p:nvPr/>
        </p:nvPicPr>
        <p:blipFill>
          <a:blip r:embed="rId2"/>
          <a:stretch>
            <a:fillRect/>
          </a:stretch>
        </p:blipFill>
        <p:spPr>
          <a:xfrm>
            <a:off x="0" y="50451"/>
            <a:ext cx="9144000" cy="6807549"/>
          </a:xfrm>
          <a:prstGeom prst="rect">
            <a:avLst/>
          </a:prstGeom>
        </p:spPr>
      </p:pic>
    </p:spTree>
    <p:extLst>
      <p:ext uri="{BB962C8B-B14F-4D97-AF65-F5344CB8AC3E}">
        <p14:creationId xmlns:p14="http://schemas.microsoft.com/office/powerpoint/2010/main" val="3663414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1932C4-7A40-4F86-8E7F-57BF8A0DDC4C}"/>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71269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C21F8E-BC70-44F0-8591-A1195A04352E}"/>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307676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74DA5A-6BF3-4ACC-AD65-344C9C9AF39B}"/>
              </a:ext>
            </a:extLst>
          </p:cNvPr>
          <p:cNvPicPr>
            <a:picLocks noChangeAspect="1"/>
          </p:cNvPicPr>
          <p:nvPr/>
        </p:nvPicPr>
        <p:blipFill>
          <a:blip r:embed="rId2"/>
          <a:stretch>
            <a:fillRect/>
          </a:stretch>
        </p:blipFill>
        <p:spPr>
          <a:xfrm>
            <a:off x="0" y="3040"/>
            <a:ext cx="9144000" cy="6851919"/>
          </a:xfrm>
          <a:prstGeom prst="rect">
            <a:avLst/>
          </a:prstGeom>
        </p:spPr>
      </p:pic>
    </p:spTree>
    <p:extLst>
      <p:ext uri="{BB962C8B-B14F-4D97-AF65-F5344CB8AC3E}">
        <p14:creationId xmlns:p14="http://schemas.microsoft.com/office/powerpoint/2010/main" val="1619979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0D37E3-E9B4-4FD4-92C7-866A8E90C4B4}"/>
              </a:ext>
            </a:extLst>
          </p:cNvPr>
          <p:cNvPicPr>
            <a:picLocks noChangeAspect="1"/>
          </p:cNvPicPr>
          <p:nvPr/>
        </p:nvPicPr>
        <p:blipFill>
          <a:blip r:embed="rId2"/>
          <a:stretch>
            <a:fillRect/>
          </a:stretch>
        </p:blipFill>
        <p:spPr>
          <a:xfrm>
            <a:off x="0" y="12127"/>
            <a:ext cx="9144000" cy="6833745"/>
          </a:xfrm>
          <a:prstGeom prst="rect">
            <a:avLst/>
          </a:prstGeom>
        </p:spPr>
      </p:pic>
    </p:spTree>
    <p:extLst>
      <p:ext uri="{BB962C8B-B14F-4D97-AF65-F5344CB8AC3E}">
        <p14:creationId xmlns:p14="http://schemas.microsoft.com/office/powerpoint/2010/main" val="1725854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ABA612-988B-4AD9-B7C9-9F0F5DA8F051}"/>
              </a:ext>
            </a:extLst>
          </p:cNvPr>
          <p:cNvPicPr>
            <a:picLocks noChangeAspect="1"/>
          </p:cNvPicPr>
          <p:nvPr/>
        </p:nvPicPr>
        <p:blipFill>
          <a:blip r:embed="rId2"/>
          <a:stretch>
            <a:fillRect/>
          </a:stretch>
        </p:blipFill>
        <p:spPr>
          <a:xfrm>
            <a:off x="5070" y="0"/>
            <a:ext cx="9133859" cy="6858000"/>
          </a:xfrm>
          <a:prstGeom prst="rect">
            <a:avLst/>
          </a:prstGeom>
        </p:spPr>
      </p:pic>
    </p:spTree>
    <p:extLst>
      <p:ext uri="{BB962C8B-B14F-4D97-AF65-F5344CB8AC3E}">
        <p14:creationId xmlns:p14="http://schemas.microsoft.com/office/powerpoint/2010/main" val="3617827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0DE5BF-BD2A-4727-8CB3-AE589B8F2E36}"/>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3744687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00000000-0008-0000-1200-000003000000}"/>
              </a:ext>
            </a:extLst>
          </p:cNvPr>
          <p:cNvGraphicFramePr>
            <a:graphicFrameLocks/>
          </p:cNvGraphicFramePr>
          <p:nvPr/>
        </p:nvGraphicFramePr>
        <p:xfrm>
          <a:off x="12019" y="0"/>
          <a:ext cx="9119961"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68689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599680-5B6E-4F19-8679-18F45EB7FA4E}"/>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51324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8C7FEF-89D5-41B2-9683-5F8CAA78F82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20008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60CD6B-A416-46D2-A837-D10F17CFE1C9}"/>
              </a:ext>
            </a:extLst>
          </p:cNvPr>
          <p:cNvPicPr>
            <a:picLocks noChangeAspect="1"/>
          </p:cNvPicPr>
          <p:nvPr/>
        </p:nvPicPr>
        <p:blipFill>
          <a:blip r:embed="rId2"/>
          <a:stretch>
            <a:fillRect/>
          </a:stretch>
        </p:blipFill>
        <p:spPr>
          <a:xfrm>
            <a:off x="1" y="0"/>
            <a:ext cx="9144000" cy="6858000"/>
          </a:xfrm>
          <a:prstGeom prst="rect">
            <a:avLst/>
          </a:prstGeom>
        </p:spPr>
      </p:pic>
    </p:spTree>
    <p:extLst>
      <p:ext uri="{BB962C8B-B14F-4D97-AF65-F5344CB8AC3E}">
        <p14:creationId xmlns:p14="http://schemas.microsoft.com/office/powerpoint/2010/main" val="671390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ultiplication Sign 2">
            <a:extLst>
              <a:ext uri="{FF2B5EF4-FFF2-40B4-BE49-F238E27FC236}">
                <a16:creationId xmlns:a16="http://schemas.microsoft.com/office/drawing/2014/main" id="{1147919A-8088-46E9-8A52-E4B11302B79E}"/>
              </a:ext>
            </a:extLst>
          </p:cNvPr>
          <p:cNvSpPr/>
          <p:nvPr/>
        </p:nvSpPr>
        <p:spPr>
          <a:xfrm>
            <a:off x="4059936" y="292608"/>
            <a:ext cx="4727448" cy="55229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hart 4">
            <a:extLst>
              <a:ext uri="{FF2B5EF4-FFF2-40B4-BE49-F238E27FC236}">
                <a16:creationId xmlns:a16="http://schemas.microsoft.com/office/drawing/2014/main" id="{00000000-0008-0000-1500-000002000000}"/>
              </a:ext>
            </a:extLst>
          </p:cNvPr>
          <p:cNvGraphicFramePr>
            <a:graphicFrameLocks/>
          </p:cNvGraphicFramePr>
          <p:nvPr/>
        </p:nvGraphicFramePr>
        <p:xfrm>
          <a:off x="-835" y="258177"/>
          <a:ext cx="9145671" cy="634164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43514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C0CE19A-F6D1-4892-A2B9-44778C08CC5D}"/>
              </a:ext>
            </a:extLst>
          </p:cNvPr>
          <p:cNvPicPr>
            <a:picLocks noChangeAspect="1"/>
          </p:cNvPicPr>
          <p:nvPr/>
        </p:nvPicPr>
        <p:blipFill>
          <a:blip r:embed="rId2"/>
          <a:stretch>
            <a:fillRect/>
          </a:stretch>
        </p:blipFill>
        <p:spPr>
          <a:xfrm>
            <a:off x="0" y="10633"/>
            <a:ext cx="9144000" cy="6847367"/>
          </a:xfrm>
          <a:prstGeom prst="rect">
            <a:avLst/>
          </a:prstGeom>
        </p:spPr>
      </p:pic>
    </p:spTree>
    <p:extLst>
      <p:ext uri="{BB962C8B-B14F-4D97-AF65-F5344CB8AC3E}">
        <p14:creationId xmlns:p14="http://schemas.microsoft.com/office/powerpoint/2010/main" val="2569791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00000000-0008-0000-1900-000002000000}"/>
              </a:ext>
            </a:extLst>
          </p:cNvPr>
          <p:cNvGraphicFramePr>
            <a:graphicFrameLocks/>
          </p:cNvGraphicFramePr>
          <p:nvPr/>
        </p:nvGraphicFramePr>
        <p:xfrm>
          <a:off x="-3175" y="0"/>
          <a:ext cx="915035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766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BDBB5A-7843-4EFB-A162-62BDD4935781}"/>
              </a:ext>
            </a:extLst>
          </p:cNvPr>
          <p:cNvPicPr>
            <a:picLocks noChangeAspect="1"/>
          </p:cNvPicPr>
          <p:nvPr/>
        </p:nvPicPr>
        <p:blipFill>
          <a:blip r:embed="rId2"/>
          <a:stretch>
            <a:fillRect/>
          </a:stretch>
        </p:blipFill>
        <p:spPr>
          <a:xfrm>
            <a:off x="0" y="9860"/>
            <a:ext cx="9144000" cy="6838280"/>
          </a:xfrm>
          <a:prstGeom prst="rect">
            <a:avLst/>
          </a:prstGeom>
        </p:spPr>
      </p:pic>
    </p:spTree>
    <p:extLst>
      <p:ext uri="{BB962C8B-B14F-4D97-AF65-F5344CB8AC3E}">
        <p14:creationId xmlns:p14="http://schemas.microsoft.com/office/powerpoint/2010/main" val="4263608261"/>
      </p:ext>
    </p:extLst>
  </p:cSld>
  <p:clrMapOvr>
    <a:masterClrMapping/>
  </p:clrMapOvr>
</p:sld>
</file>

<file path=ppt/theme/theme1.xml><?xml version="1.0" encoding="utf-8"?>
<a:theme xmlns:a="http://schemas.openxmlformats.org/drawingml/2006/main" name="Blank">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 id="{ECDA1904-E26F-404A-87DD-B2FE42241882}" vid="{DE172C88-819E-45F5-B8FE-9706909FCFB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1027</TotalTime>
  <Words>402</Words>
  <Application>Microsoft Office PowerPoint</Application>
  <PresentationFormat>On-screen Show (4:3)</PresentationFormat>
  <Paragraphs>54</Paragraphs>
  <Slides>20</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Blank</vt:lpstr>
      <vt:lpstr>International Herbicide-Resistant Weeds Database  HRAC codes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Heap</dc:creator>
  <cp:lastModifiedBy>Ian Heap</cp:lastModifiedBy>
  <cp:revision>76</cp:revision>
  <dcterms:created xsi:type="dcterms:W3CDTF">2014-03-18T12:59:38Z</dcterms:created>
  <dcterms:modified xsi:type="dcterms:W3CDTF">2021-07-06T13:33:49Z</dcterms:modified>
</cp:coreProperties>
</file>